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1143" r:id="rId2"/>
    <p:sldId id="750" r:id="rId3"/>
    <p:sldId id="751" r:id="rId4"/>
    <p:sldId id="752" r:id="rId5"/>
    <p:sldId id="753" r:id="rId6"/>
    <p:sldId id="754" r:id="rId7"/>
    <p:sldId id="755" r:id="rId8"/>
    <p:sldId id="759" r:id="rId9"/>
    <p:sldId id="756" r:id="rId10"/>
    <p:sldId id="757" r:id="rId11"/>
    <p:sldId id="758" r:id="rId12"/>
    <p:sldId id="760" r:id="rId13"/>
    <p:sldId id="761" r:id="rId14"/>
    <p:sldId id="762" r:id="rId15"/>
    <p:sldId id="763" r:id="rId16"/>
    <p:sldId id="764" r:id="rId17"/>
    <p:sldId id="765" r:id="rId18"/>
    <p:sldId id="766" r:id="rId19"/>
    <p:sldId id="767" r:id="rId20"/>
    <p:sldId id="768" r:id="rId21"/>
    <p:sldId id="769" r:id="rId22"/>
    <p:sldId id="770" r:id="rId23"/>
    <p:sldId id="771" r:id="rId24"/>
    <p:sldId id="772" r:id="rId25"/>
    <p:sldId id="773" r:id="rId26"/>
    <p:sldId id="774" r:id="rId27"/>
    <p:sldId id="775" r:id="rId28"/>
    <p:sldId id="776" r:id="rId29"/>
    <p:sldId id="777" r:id="rId30"/>
    <p:sldId id="778" r:id="rId31"/>
    <p:sldId id="779" r:id="rId32"/>
    <p:sldId id="780" r:id="rId33"/>
    <p:sldId id="781" r:id="rId34"/>
    <p:sldId id="782" r:id="rId35"/>
    <p:sldId id="783" r:id="rId36"/>
    <p:sldId id="784" r:id="rId37"/>
    <p:sldId id="785" r:id="rId38"/>
    <p:sldId id="786" r:id="rId39"/>
    <p:sldId id="787" r:id="rId40"/>
    <p:sldId id="788" r:id="rId41"/>
    <p:sldId id="789" r:id="rId42"/>
    <p:sldId id="790" r:id="rId43"/>
    <p:sldId id="791" r:id="rId44"/>
    <p:sldId id="792" r:id="rId45"/>
    <p:sldId id="799" r:id="rId46"/>
    <p:sldId id="800" r:id="rId47"/>
    <p:sldId id="802" r:id="rId48"/>
    <p:sldId id="1142" r:id="rId49"/>
  </p:sldIdLst>
  <p:sldSz cx="9144000" cy="6858000" type="screen4x3"/>
  <p:notesSz cx="6858000" cy="9144000"/>
  <p:defaultTextStyle>
    <a:defPPr>
      <a:defRPr lang="ru-RU"/>
    </a:defPPr>
    <a:lvl1pPr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1pPr>
    <a:lvl2pPr marL="4572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2pPr>
    <a:lvl3pPr marL="9144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3pPr>
    <a:lvl4pPr marL="13716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4pPr>
    <a:lvl5pPr marL="1828800" algn="ctr" rtl="0" fontAlgn="base">
      <a:lnSpc>
        <a:spcPct val="150000"/>
      </a:lnSpc>
      <a:spcBef>
        <a:spcPct val="50000"/>
      </a:spcBef>
      <a:spcAft>
        <a:spcPct val="50000"/>
      </a:spcAft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chemeClr val="tx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658" autoAdjust="0"/>
    <p:restoredTop sz="94576" autoAdjust="0"/>
  </p:normalViewPr>
  <p:slideViewPr>
    <p:cSldViewPr>
      <p:cViewPr varScale="1">
        <p:scale>
          <a:sx n="81" d="100"/>
          <a:sy n="81" d="100"/>
        </p:scale>
        <p:origin x="917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8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406319F5-A20E-4B36-A6DB-047C4C60B8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CF10DD3-1EB8-449C-803A-49BD68BC4E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1AD40E6B-ED24-40FA-8017-DCEFAD795A4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5FA8AC43-6EBA-4097-A1AE-AC1854D9FEA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31CF3A9D-46AE-40FD-ACDB-0929B161CA57}" type="slidenum">
              <a:rPr lang="en-US" altLang="LID4096"/>
              <a:pPr/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>
            <a:extLst>
              <a:ext uri="{FF2B5EF4-FFF2-40B4-BE49-F238E27FC236}">
                <a16:creationId xmlns:a16="http://schemas.microsoft.com/office/drawing/2014/main" id="{9361B4A3-9CC6-4E63-A636-A3ACD34EFD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1027">
            <a:extLst>
              <a:ext uri="{FF2B5EF4-FFF2-40B4-BE49-F238E27FC236}">
                <a16:creationId xmlns:a16="http://schemas.microsoft.com/office/drawing/2014/main" id="{21B63D73-165F-470D-961B-69C2A650C28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1028">
            <a:extLst>
              <a:ext uri="{FF2B5EF4-FFF2-40B4-BE49-F238E27FC236}">
                <a16:creationId xmlns:a16="http://schemas.microsoft.com/office/drawing/2014/main" id="{C854C57A-CA90-4A1E-9F16-2C3D9DD22737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1029">
            <a:extLst>
              <a:ext uri="{FF2B5EF4-FFF2-40B4-BE49-F238E27FC236}">
                <a16:creationId xmlns:a16="http://schemas.microsoft.com/office/drawing/2014/main" id="{C63BF871-C835-4F9F-A042-063373B9320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Образец текста</a:t>
            </a:r>
          </a:p>
          <a:p>
            <a:pPr lvl="1"/>
            <a:r>
              <a:rPr lang="en-US" noProof="0"/>
              <a:t>Второй уровень</a:t>
            </a:r>
          </a:p>
          <a:p>
            <a:pPr lvl="2"/>
            <a:r>
              <a:rPr lang="en-US" noProof="0"/>
              <a:t>Третий уровень</a:t>
            </a:r>
          </a:p>
          <a:p>
            <a:pPr lvl="3"/>
            <a:r>
              <a:rPr lang="en-US" noProof="0"/>
              <a:t>Четвертый уровень</a:t>
            </a:r>
          </a:p>
          <a:p>
            <a:pPr lvl="4"/>
            <a:r>
              <a:rPr lang="en-US" noProof="0"/>
              <a:t>Пятый уровень</a:t>
            </a:r>
          </a:p>
        </p:txBody>
      </p:sp>
      <p:sp>
        <p:nvSpPr>
          <p:cNvPr id="53254" name="Rectangle 1030">
            <a:extLst>
              <a:ext uri="{FF2B5EF4-FFF2-40B4-BE49-F238E27FC236}">
                <a16:creationId xmlns:a16="http://schemas.microsoft.com/office/drawing/2014/main" id="{DC742501-636D-4580-A7AC-39B9C7E6178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1031">
            <a:extLst>
              <a:ext uri="{FF2B5EF4-FFF2-40B4-BE49-F238E27FC236}">
                <a16:creationId xmlns:a16="http://schemas.microsoft.com/office/drawing/2014/main" id="{22E08431-114D-4101-A31B-6FA91F8050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anose="02020603050405020304" pitchFamily="18" charset="0"/>
              </a:defRPr>
            </a:lvl1pPr>
          </a:lstStyle>
          <a:p>
            <a:fld id="{F67A3BC5-DA70-4AC8-A91F-2CA8486F04DB}" type="slidenum">
              <a:rPr lang="en-US" altLang="LID4096"/>
              <a:pPr/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ver">
            <a:extLst>
              <a:ext uri="{FF2B5EF4-FFF2-40B4-BE49-F238E27FC236}">
                <a16:creationId xmlns:a16="http://schemas.microsoft.com/office/drawing/2014/main" id="{F0D336C7-2EA7-48DB-A37F-FE322E4AE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24AB247-9C9C-4B70-8E79-B3386AD495E5}"/>
              </a:ext>
            </a:extLst>
          </p:cNvPr>
          <p:cNvSpPr>
            <a:spLocks noChangeArrowheads="1"/>
          </p:cNvSpPr>
          <p:nvPr/>
        </p:nvSpPr>
        <p:spPr bwMode="black">
          <a:xfrm>
            <a:off x="4067175" y="1247775"/>
            <a:ext cx="4848225" cy="403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42021" name="Rectangle 5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343400" y="4343400"/>
            <a:ext cx="4267200" cy="533400"/>
          </a:xfrm>
        </p:spPr>
        <p:txBody>
          <a:bodyPr anchor="ctr"/>
          <a:lstStyle>
            <a:lvl1pPr marL="0" indent="0">
              <a:buFontTx/>
              <a:buNone/>
              <a:defRPr sz="2000">
                <a:solidFill>
                  <a:schemeClr val="folHlink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2022" name="Rectangle 6"/>
          <p:cNvSpPr>
            <a:spLocks noGrp="1" noChangeArrowheads="1"/>
          </p:cNvSpPr>
          <p:nvPr>
            <p:ph type="ctrTitle"/>
          </p:nvPr>
        </p:nvSpPr>
        <p:spPr bwMode="white">
          <a:xfrm>
            <a:off x="4114800" y="2057400"/>
            <a:ext cx="4800600" cy="2701925"/>
          </a:xfrm>
        </p:spPr>
        <p:txBody>
          <a:bodyPr anchor="t">
            <a:spAutoFit/>
          </a:bodyPr>
          <a:lstStyle>
            <a:lvl1pPr>
              <a:lnSpc>
                <a:spcPct val="150000"/>
              </a:lnSpc>
              <a:spcBef>
                <a:spcPct val="50000"/>
              </a:spcBef>
              <a:defRPr sz="3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86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4236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2950" y="549275"/>
            <a:ext cx="2016125" cy="6192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549275"/>
            <a:ext cx="5897562" cy="6192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8541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60475" y="1485900"/>
            <a:ext cx="7848600" cy="525621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322258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549275"/>
            <a:ext cx="7993062" cy="7191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60975" y="1485900"/>
            <a:ext cx="3848100" cy="25511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60975" y="4189413"/>
            <a:ext cx="3848100" cy="25527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29862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82570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7739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604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60975" y="1485900"/>
            <a:ext cx="38481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4867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23655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6898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147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1049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050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>
            <a:extLst>
              <a:ext uri="{FF2B5EF4-FFF2-40B4-BE49-F238E27FC236}">
                <a16:creationId xmlns:a16="http://schemas.microsoft.com/office/drawing/2014/main" id="{7EC3DFB9-7CD1-4717-BBD1-945392E884D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72575" cy="6867525"/>
            <a:chOff x="0" y="0"/>
            <a:chExt cx="5778" cy="4326"/>
          </a:xfrm>
        </p:grpSpPr>
        <p:pic>
          <p:nvPicPr>
            <p:cNvPr id="1029" name="Picture 1027" descr="Picture1">
              <a:extLst>
                <a:ext uri="{FF2B5EF4-FFF2-40B4-BE49-F238E27FC236}">
                  <a16:creationId xmlns:a16="http://schemas.microsoft.com/office/drawing/2014/main" id="{706AC67F-1B8C-4EF2-90F9-4896E5B8A46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78" cy="4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0" name="Group 1028">
              <a:extLst>
                <a:ext uri="{FF2B5EF4-FFF2-40B4-BE49-F238E27FC236}">
                  <a16:creationId xmlns:a16="http://schemas.microsoft.com/office/drawing/2014/main" id="{6F89CF0E-6ACE-41E8-BF1A-6C348AD919A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76" y="0"/>
              <a:ext cx="432" cy="4326"/>
              <a:chOff x="576" y="0"/>
              <a:chExt cx="432" cy="4326"/>
            </a:xfrm>
          </p:grpSpPr>
          <p:sp>
            <p:nvSpPr>
              <p:cNvPr id="340997" name="Rectangle 1029">
                <a:extLst>
                  <a:ext uri="{FF2B5EF4-FFF2-40B4-BE49-F238E27FC236}">
                    <a16:creationId xmlns:a16="http://schemas.microsoft.com/office/drawing/2014/main" id="{E7C11FAA-D5AE-464A-86C9-E4DA1ED3576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white">
              <a:xfrm>
                <a:off x="576" y="249"/>
                <a:ext cx="432" cy="6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32" name="Group 1030">
                <a:extLst>
                  <a:ext uri="{FF2B5EF4-FFF2-40B4-BE49-F238E27FC236}">
                    <a16:creationId xmlns:a16="http://schemas.microsoft.com/office/drawing/2014/main" id="{C912FE78-E1DF-422E-843A-A1732F6F68DF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76" y="0"/>
                <a:ext cx="144" cy="4326"/>
                <a:chOff x="576" y="0"/>
                <a:chExt cx="144" cy="4326"/>
              </a:xfrm>
            </p:grpSpPr>
            <p:sp>
              <p:nvSpPr>
                <p:cNvPr id="340999" name="Line 1031">
                  <a:extLst>
                    <a:ext uri="{FF2B5EF4-FFF2-40B4-BE49-F238E27FC236}">
                      <a16:creationId xmlns:a16="http://schemas.microsoft.com/office/drawing/2014/main" id="{17D486C8-FAF8-4CDB-8057-CCF333353831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0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0" name="Line 1032">
                  <a:extLst>
                    <a:ext uri="{FF2B5EF4-FFF2-40B4-BE49-F238E27FC236}">
                      <a16:creationId xmlns:a16="http://schemas.microsoft.com/office/drawing/2014/main" id="{A11E312E-396A-400C-83F0-4DE4C5D6DF9B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252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1" name="Line 1033">
                  <a:extLst>
                    <a:ext uri="{FF2B5EF4-FFF2-40B4-BE49-F238E27FC236}">
                      <a16:creationId xmlns:a16="http://schemas.microsoft.com/office/drawing/2014/main" id="{5B855743-A210-4BAF-8123-E533E465615D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 flipH="1">
                  <a:off x="576" y="240"/>
                  <a:ext cx="0" cy="696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2" name="Line 1034">
                  <a:extLst>
                    <a:ext uri="{FF2B5EF4-FFF2-40B4-BE49-F238E27FC236}">
                      <a16:creationId xmlns:a16="http://schemas.microsoft.com/office/drawing/2014/main" id="{8A3E4860-68B2-4ED7-8EAA-88D1D298E958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576" y="924"/>
                  <a:ext cx="144" cy="0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41003" name="Line 1035">
                  <a:extLst>
                    <a:ext uri="{FF2B5EF4-FFF2-40B4-BE49-F238E27FC236}">
                      <a16:creationId xmlns:a16="http://schemas.microsoft.com/office/drawing/2014/main" id="{A15F4C59-3C03-4DD7-BDF0-CAE3DA838C77}"/>
                    </a:ext>
                  </a:extLst>
                </p:cNvPr>
                <p:cNvSpPr>
                  <a:spLocks noChangeShapeType="1"/>
                </p:cNvSpPr>
                <p:nvPr userDrawn="1"/>
              </p:nvSpPr>
              <p:spPr bwMode="gray">
                <a:xfrm>
                  <a:off x="708" y="912"/>
                  <a:ext cx="0" cy="3414"/>
                </a:xfrm>
                <a:prstGeom prst="line">
                  <a:avLst/>
                </a:prstGeom>
                <a:noFill/>
                <a:ln w="38100">
                  <a:solidFill>
                    <a:srgbClr val="B3B3B3"/>
                  </a:solidFill>
                  <a:round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1027" name="Rectangle 1036">
            <a:extLst>
              <a:ext uri="{FF2B5EF4-FFF2-40B4-BE49-F238E27FC236}">
                <a16:creationId xmlns:a16="http://schemas.microsoft.com/office/drawing/2014/main" id="{B3926B56-605F-4AE8-A4A3-F1CF11843F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75" y="1485900"/>
            <a:ext cx="78486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ID4096"/>
              <a:t>Click to edit Master text styles</a:t>
            </a:r>
          </a:p>
          <a:p>
            <a:pPr lvl="1"/>
            <a:r>
              <a:rPr lang="en-US" altLang="LID4096"/>
              <a:t>Second level</a:t>
            </a:r>
          </a:p>
          <a:p>
            <a:pPr lvl="1"/>
            <a:r>
              <a:rPr lang="en-US" altLang="LID4096"/>
              <a:t>Linim veniam, quis nostrud exerci nostrud exerci tation ullamcorper</a:t>
            </a:r>
          </a:p>
          <a:p>
            <a:pPr lvl="2"/>
            <a:r>
              <a:rPr lang="en-US" altLang="LID4096"/>
              <a:t>Linim veniam, quis nostrud exerci tatioexerc el</a:t>
            </a:r>
          </a:p>
          <a:p>
            <a:pPr lvl="3"/>
            <a:r>
              <a:rPr lang="en-US" altLang="LID4096"/>
              <a:t>Fourth level</a:t>
            </a:r>
          </a:p>
          <a:p>
            <a:pPr lvl="4"/>
            <a:r>
              <a:rPr lang="en-US" altLang="LID4096"/>
              <a:t>Fifth level</a:t>
            </a:r>
          </a:p>
          <a:p>
            <a:pPr lvl="3"/>
            <a:endParaRPr lang="en-US" altLang="LID4096"/>
          </a:p>
        </p:txBody>
      </p:sp>
      <p:sp>
        <p:nvSpPr>
          <p:cNvPr id="1028" name="Rectangle 1037">
            <a:extLst>
              <a:ext uri="{FF2B5EF4-FFF2-40B4-BE49-F238E27FC236}">
                <a16:creationId xmlns:a16="http://schemas.microsoft.com/office/drawing/2014/main" id="{370A0A17-BA1A-40EF-B465-047066DBFD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549275"/>
            <a:ext cx="7993062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ID4096"/>
              <a:t>CLICK TO EDIT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Narrow" pitchFamily="34" charset="0"/>
        </a:defRPr>
      </a:lvl9pPr>
    </p:titleStyle>
    <p:bodyStyle>
      <a:lvl1pPr marL="284163" indent="-284163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Blip>
          <a:blip r:embed="rId17"/>
        </a:buBlip>
        <a:defRPr sz="2400">
          <a:solidFill>
            <a:schemeClr val="tx1"/>
          </a:solidFill>
          <a:latin typeface="+mn-lt"/>
        </a:defRPr>
      </a:lvl2pPr>
      <a:lvl3pPr marL="1376363" indent="-2381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70000"/>
        <a:buFont typeface="Monotype Sorts" pitchFamily="2" charset="2"/>
        <a:buChar char="u"/>
        <a:defRPr>
          <a:solidFill>
            <a:schemeClr val="tx1"/>
          </a:solidFill>
          <a:latin typeface="+mn-lt"/>
        </a:defRPr>
      </a:lvl3pPr>
      <a:lvl4pPr marL="1825625" indent="-225425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SzPct val="80000"/>
        <a:buFont typeface="Wingdings" panose="05000000000000000000" pitchFamily="2" charset="2"/>
        <a:buBlip>
          <a:blip r:embed="rId18"/>
        </a:buBlip>
        <a:defRPr sz="1600">
          <a:solidFill>
            <a:schemeClr val="tx1"/>
          </a:solidFill>
          <a:latin typeface="+mn-lt"/>
        </a:defRPr>
      </a:lvl4pPr>
      <a:lvl5pPr marL="2168525" indent="-171450" algn="l" rtl="0" eaLnBrk="0" fontAlgn="base" hangingPunct="0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5pPr>
      <a:lvl6pPr marL="26257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6pPr>
      <a:lvl7pPr marL="30829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7pPr>
      <a:lvl8pPr marL="35401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8pPr>
      <a:lvl9pPr marL="3997325" indent="-171450" algn="l" rtl="0" fontAlgn="base">
        <a:spcBef>
          <a:spcPct val="10000"/>
        </a:spcBef>
        <a:spcAft>
          <a:spcPct val="0"/>
        </a:spcAft>
        <a:buClr>
          <a:srgbClr val="2561A7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>
            <a:extLst>
              <a:ext uri="{FF2B5EF4-FFF2-40B4-BE49-F238E27FC236}">
                <a16:creationId xmlns:a16="http://schemas.microsoft.com/office/drawing/2014/main" id="{F1EDC594-FB1F-4E6E-B76D-4C24167CD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57313" y="428625"/>
            <a:ext cx="7786687" cy="4286250"/>
          </a:xfrm>
        </p:spPr>
        <p:txBody>
          <a:bodyPr/>
          <a:lstStyle/>
          <a:p>
            <a:pPr eaLnBrk="1" hangingPunct="1">
              <a:defRPr/>
            </a:pP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Лекция 5</a:t>
            </a:r>
            <a:br>
              <a:rPr lang="ru-RU" b="1" dirty="0">
                <a:solidFill>
                  <a:srgbClr val="0000CC"/>
                </a:solidFill>
              </a:rPr>
            </a:br>
            <a:r>
              <a:rPr lang="ru-RU" b="1" dirty="0">
                <a:solidFill>
                  <a:srgbClr val="0000CC"/>
                </a:solidFill>
              </a:rPr>
              <a:t> Диаграмма последовательности </a:t>
            </a:r>
            <a:br>
              <a:rPr lang="ru-RU" b="1" dirty="0">
                <a:solidFill>
                  <a:srgbClr val="0000CC"/>
                </a:solidFill>
              </a:rPr>
            </a:br>
            <a:r>
              <a:rPr lang="ru-RU" b="1" dirty="0">
                <a:solidFill>
                  <a:srgbClr val="0000CC"/>
                </a:solidFill>
              </a:rPr>
              <a:t>языка UML</a:t>
            </a:r>
            <a:br>
              <a:rPr lang="ru-RU" sz="3200" b="1" dirty="0">
                <a:solidFill>
                  <a:srgbClr val="0000CC"/>
                </a:solidFill>
              </a:rPr>
            </a:br>
            <a:br>
              <a:rPr lang="ru-RU" sz="3200" b="1" dirty="0">
                <a:solidFill>
                  <a:srgbClr val="0000CC"/>
                </a:solidFill>
              </a:rPr>
            </a:br>
            <a:endParaRPr lang="ru-RU" sz="3200" b="1" dirty="0">
              <a:solidFill>
                <a:srgbClr val="0000CC"/>
              </a:solidFill>
            </a:endParaRPr>
          </a:p>
        </p:txBody>
      </p:sp>
      <p:sp>
        <p:nvSpPr>
          <p:cNvPr id="9219" name="Rectangle 1027">
            <a:extLst>
              <a:ext uri="{FF2B5EF4-FFF2-40B4-BE49-F238E27FC236}">
                <a16:creationId xmlns:a16="http://schemas.microsoft.com/office/drawing/2014/main" id="{207FF004-D3F8-4426-961B-3049DB5EEC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4438" y="5072063"/>
            <a:ext cx="7772400" cy="1643062"/>
          </a:xfrm>
        </p:spPr>
        <p:txBody>
          <a:bodyPr/>
          <a:lstStyle/>
          <a:p>
            <a:pPr marL="0" indent="0" algn="r">
              <a:buNone/>
            </a:pPr>
            <a:r>
              <a:rPr lang="en-US" sz="2400" dirty="0">
                <a:solidFill>
                  <a:srgbClr val="0DEEF3"/>
                </a:solidFill>
              </a:rPr>
              <a:t>PhD, </a:t>
            </a:r>
            <a:r>
              <a:rPr lang="kk-KZ" sz="24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marL="0" indent="0" algn="r">
              <a:buNone/>
            </a:pPr>
            <a:r>
              <a:rPr lang="kk-KZ" sz="2400" dirty="0">
                <a:solidFill>
                  <a:srgbClr val="00B050"/>
                </a:solidFill>
              </a:rPr>
              <a:t>Карюкин В</a:t>
            </a:r>
            <a:r>
              <a:rPr lang="ru-RU" sz="2400" dirty="0">
                <a:solidFill>
                  <a:srgbClr val="00B050"/>
                </a:solidFill>
              </a:rPr>
              <a:t>.И.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ru-RU" dirty="0">
              <a:solidFill>
                <a:schemeClr val="bg1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8328A2F-666B-4F2B-9EB2-107384710E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Вид сообщения </a:t>
            </a:r>
            <a:r>
              <a:rPr lang="ru-RU" altLang="LID4096" i="1"/>
              <a:t>(</a:t>
            </a:r>
            <a:r>
              <a:rPr lang="en-US" altLang="LID4096" i="1"/>
              <a:t>message kind</a:t>
            </a:r>
            <a:r>
              <a:rPr lang="ru-RU" altLang="LID4096" i="1"/>
              <a:t>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B28A48D-ED09-4258-A37C-B15CD7E43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ru-RU" altLang="LID4096" i="1"/>
              <a:t>complete</a:t>
            </a:r>
            <a:r>
              <a:rPr lang="ru-RU" altLang="LID4096"/>
              <a:t> – </a:t>
            </a:r>
            <a:r>
              <a:rPr lang="ru-RU" altLang="LID4096" i="1"/>
              <a:t>полное</a:t>
            </a:r>
            <a:r>
              <a:rPr lang="ru-RU" altLang="LID4096"/>
              <a:t> сообщение, для которого существует событие передачи и событие приема, изображаются рассмотренным ранее образом в зависимости от сорта сообщения.</a:t>
            </a:r>
          </a:p>
          <a:p>
            <a:pPr marL="457200" indent="-457200" eaLnBrk="1" hangingPunct="1"/>
            <a:r>
              <a:rPr lang="ru-RU" altLang="LID4096" i="1"/>
              <a:t>unknown</a:t>
            </a:r>
            <a:r>
              <a:rPr lang="ru-RU" altLang="LID4096"/>
              <a:t> – </a:t>
            </a:r>
            <a:r>
              <a:rPr lang="ru-RU" altLang="LID4096" i="1"/>
              <a:t>неизвестное</a:t>
            </a:r>
            <a:r>
              <a:rPr lang="ru-RU" altLang="LID4096"/>
              <a:t> сообщение, для которого отсутствуют событие передачи и событие приема. Эти сообщения не должны представляться на диаграмме последовательности.</a:t>
            </a:r>
          </a:p>
        </p:txBody>
      </p:sp>
      <p:sp>
        <p:nvSpPr>
          <p:cNvPr id="12292" name="Line 5">
            <a:extLst>
              <a:ext uri="{FF2B5EF4-FFF2-40B4-BE49-F238E27FC236}">
                <a16:creationId xmlns:a16="http://schemas.microsoft.com/office/drawing/2014/main" id="{1CCD289B-00CF-4C1F-B31D-D6433960D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838" y="59499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460C5B4-AD8E-4B6B-B1DD-70645E2C67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Вид сообщения</a:t>
            </a:r>
            <a:endParaRPr lang="ru-RU" altLang="LID4096" i="1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AB44DF8-1522-4CE2-A66B-5091F5092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4175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 i="1"/>
              <a:t>lost</a:t>
            </a:r>
            <a:r>
              <a:rPr lang="ru-RU" altLang="LID4096"/>
              <a:t> – </a:t>
            </a:r>
            <a:r>
              <a:rPr lang="ru-RU" altLang="LID4096" i="1"/>
              <a:t>потерянное</a:t>
            </a:r>
            <a:r>
              <a:rPr lang="ru-RU" altLang="LID4096"/>
              <a:t> сообщение, для которого существует событие передачи и отсутствует событие приема, изображается в форме небольшого черного круга на конце стрелки сообщения. Оно интерпретируется как сообщение, которое никогда не достигнет своего места назначения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 i="1"/>
              <a:t>found</a:t>
            </a:r>
            <a:r>
              <a:rPr lang="ru-RU" altLang="LID4096"/>
              <a:t> – </a:t>
            </a:r>
            <a:r>
              <a:rPr lang="ru-RU" altLang="LID4096" i="1"/>
              <a:t>найденное</a:t>
            </a:r>
            <a:r>
              <a:rPr lang="ru-RU" altLang="LID4096"/>
              <a:t> сообщение, для которого существует событие приема и отсутствует событие передачи, изображается в форме небольшого черного круга на начальном конце сообщения. Оно интерпретируется как сообщение, инициатор которого находится за пределами области описания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9067B352-DCAA-4BD5-8F93-83B53E0FC3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888" y="60213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oval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47AF9738-12D4-47E6-A096-C9C50B37FE3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27313" y="60213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  <p:sp>
        <p:nvSpPr>
          <p:cNvPr id="13318" name="Oval 6">
            <a:extLst>
              <a:ext uri="{FF2B5EF4-FFF2-40B4-BE49-F238E27FC236}">
                <a16:creationId xmlns:a16="http://schemas.microsoft.com/office/drawing/2014/main" id="{40C6FD0B-506E-4E6A-8CB7-F5DD890CA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5949950"/>
            <a:ext cx="142875" cy="142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742950" indent="-28575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11430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16002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2057400" indent="-228600" eaLnBrk="0" hangingPunct="0"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5pPr>
            <a:lvl6pPr marL="25146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6pPr>
            <a:lvl7pPr marL="29718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7pPr>
            <a:lvl8pPr marL="34290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8pPr>
            <a:lvl9pPr marL="3886200" indent="-228600" algn="ctr"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50000"/>
              </a:spcAft>
              <a:defRPr sz="4600">
                <a:solidFill>
                  <a:schemeClr val="tx1"/>
                </a:solidFill>
                <a:latin typeface="Arial Narrow" panose="020B0606020202030204" pitchFamily="34" charset="0"/>
              </a:defRPr>
            </a:lvl9pPr>
          </a:lstStyle>
          <a:p>
            <a:pPr eaLnBrk="1" hangingPunct="1"/>
            <a:endParaRPr lang="LID4096" altLang="LID4096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D0F1FBB-92BB-4CB3-A9B2-25FE41F0D5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Сигнал </a:t>
            </a:r>
            <a:r>
              <a:rPr lang="ru-RU" altLang="LID4096" i="1"/>
              <a:t>(</a:t>
            </a:r>
            <a:r>
              <a:rPr lang="en-US" altLang="LID4096" i="1"/>
              <a:t>signal</a:t>
            </a:r>
            <a:r>
              <a:rPr lang="ru-RU" altLang="LID4096" i="1"/>
              <a:t>)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EB82239-3BE2-4240-A40B-09DC0D071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LID4096"/>
              <a:t>- представляет собой спецификацию асинхронной коммуникации между линиями жизни</a:t>
            </a:r>
          </a:p>
          <a:p>
            <a:pPr eaLnBrk="1" hangingPunct="1"/>
            <a:r>
              <a:rPr lang="ru-RU" altLang="LID4096" i="1"/>
              <a:t>Событие сигнала (</a:t>
            </a:r>
            <a:r>
              <a:rPr lang="en-US" altLang="LID4096" i="1"/>
              <a:t>s</a:t>
            </a:r>
            <a:r>
              <a:rPr lang="ru-RU" altLang="LID4096" i="1"/>
              <a:t>ignal </a:t>
            </a:r>
            <a:r>
              <a:rPr lang="en-US" altLang="LID4096" i="1"/>
              <a:t>e</a:t>
            </a:r>
            <a:r>
              <a:rPr lang="ru-RU" altLang="LID4096" i="1"/>
              <a:t>vent)</a:t>
            </a:r>
            <a:r>
              <a:rPr lang="ru-RU" altLang="LID4096"/>
              <a:t> представляет собой прием линией жизни некоторого асинхронного сигнала</a:t>
            </a:r>
          </a:p>
          <a:p>
            <a:pPr eaLnBrk="1" hangingPunct="1"/>
            <a:r>
              <a:rPr lang="ru-RU" altLang="LID4096"/>
              <a:t>Спецификация события сигнала обозначается с использованием следующего формата (БНФ) :</a:t>
            </a:r>
            <a:endParaRPr lang="ru-RU" altLang="LID4096" i="1"/>
          </a:p>
          <a:p>
            <a:pPr eaLnBrk="1" hangingPunct="1">
              <a:buFontTx/>
              <a:buNone/>
            </a:pPr>
            <a:r>
              <a:rPr lang="ru-RU" altLang="LID4096" i="1"/>
              <a:t>	&lt;событие-сигнала&gt;::= &lt;имя-сигнала&gt; [‘(‘ [&lt;спецификация-назначения&gt;] ‘)’],</a:t>
            </a:r>
            <a:endParaRPr lang="ru-RU" altLang="LID4096"/>
          </a:p>
          <a:p>
            <a:pPr eaLnBrk="1" hangingPunct="1"/>
            <a:r>
              <a:rPr lang="ru-RU" altLang="LID4096"/>
              <a:t>где </a:t>
            </a:r>
            <a:r>
              <a:rPr lang="ru-RU" altLang="LID4096" i="1"/>
              <a:t>&lt;спецификация-назначения&gt;::= &lt;имя-атрибута&gt; [‘,’&lt;имя-атрибута&gt;]*.</a:t>
            </a:r>
            <a:r>
              <a:rPr lang="ru-RU" altLang="LID4096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C4E3FA0-0AF8-4A02-A9F1-B817A8645A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Комбинированный фрагмент</a:t>
            </a:r>
            <a:r>
              <a:rPr lang="ru-RU" altLang="LID4096" i="1"/>
              <a:t> (combined fragment)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8947890-13D1-46FD-AB34-0BC11AED8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– элемент модели, предназначенный для представления внутренней логической структуры фрагментов взаимодействия</a:t>
            </a:r>
          </a:p>
          <a:p>
            <a:pPr eaLnBrk="1" hangingPunct="1"/>
            <a:r>
              <a:rPr lang="ru-RU" altLang="LID4096" i="1"/>
              <a:t>Операнд взаимодействия (</a:t>
            </a:r>
            <a:r>
              <a:rPr lang="en-US" altLang="LID4096" i="1"/>
              <a:t>i</a:t>
            </a:r>
            <a:r>
              <a:rPr lang="ru-RU" altLang="LID4096" i="1"/>
              <a:t>nteraction </a:t>
            </a:r>
            <a:r>
              <a:rPr lang="en-US" altLang="LID4096" i="1"/>
              <a:t>o</a:t>
            </a:r>
            <a:r>
              <a:rPr lang="ru-RU" altLang="LID4096" i="1"/>
              <a:t>perand)</a:t>
            </a:r>
            <a:r>
              <a:rPr lang="ru-RU" altLang="LID4096"/>
              <a:t> – отдельный фрагмент взаимодействия, предназначенный для использования в качестве внутренней части комбинированного фрагмента</a:t>
            </a:r>
          </a:p>
          <a:p>
            <a:pPr eaLnBrk="1" hangingPunct="1"/>
            <a:r>
              <a:rPr lang="ru-RU" altLang="LID4096" i="1"/>
              <a:t>Ограничение взаимодействия (</a:t>
            </a:r>
            <a:r>
              <a:rPr lang="en-US" altLang="LID4096" i="1"/>
              <a:t>i</a:t>
            </a:r>
            <a:r>
              <a:rPr lang="ru-RU" altLang="LID4096" i="1"/>
              <a:t>nteraction </a:t>
            </a:r>
            <a:r>
              <a:rPr lang="en-US" altLang="LID4096" i="1"/>
              <a:t>c</a:t>
            </a:r>
            <a:r>
              <a:rPr lang="ru-RU" altLang="LID4096" i="1"/>
              <a:t>onstraint)</a:t>
            </a:r>
            <a:r>
              <a:rPr lang="ru-RU" altLang="LID4096"/>
              <a:t> представляет собой логическое выражение, которое выступает в роли сторожевого условия некоторого операнда в комбинированном фрагменте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691317E-7C41-475D-81D5-D58629E37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Графическое изображение комбинированного фрагмента </a:t>
            </a:r>
          </a:p>
        </p:txBody>
      </p:sp>
      <p:pic>
        <p:nvPicPr>
          <p:cNvPr id="16387" name="Picture 4" descr="Рис_07_4">
            <a:extLst>
              <a:ext uri="{FF2B5EF4-FFF2-40B4-BE49-F238E27FC236}">
                <a16:creationId xmlns:a16="http://schemas.microsoft.com/office/drawing/2014/main" id="{B04722CF-964E-47F3-B0C0-B8864A640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887538"/>
            <a:ext cx="72009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DBDD98F-E454-4B3E-BE86-4CB4C75FF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Оператор взаимодействия (</a:t>
            </a:r>
            <a:r>
              <a:rPr lang="en-US" altLang="LID4096"/>
              <a:t>i</a:t>
            </a:r>
            <a:r>
              <a:rPr lang="ru-RU" altLang="LID4096"/>
              <a:t>nteraction </a:t>
            </a:r>
            <a:r>
              <a:rPr lang="en-US" altLang="LID4096"/>
              <a:t>o</a:t>
            </a:r>
            <a:r>
              <a:rPr lang="ru-RU" altLang="LID4096"/>
              <a:t>perator)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D1E43F1-09CE-420F-BEDF-458799AB87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12875" y="1730375"/>
            <a:ext cx="7502525" cy="3527425"/>
          </a:xfrm>
        </p:spPr>
        <p:txBody>
          <a:bodyPr/>
          <a:lstStyle/>
          <a:p>
            <a:pPr eaLnBrk="1" hangingPunct="1"/>
            <a:r>
              <a:rPr lang="ru-RU" altLang="LID4096"/>
              <a:t>- определяет тип комбинированного фрагмента и является перечислением следующих 12 литералов:</a:t>
            </a:r>
          </a:p>
          <a:p>
            <a:pPr lvl="1" eaLnBrk="1" hangingPunct="1"/>
            <a:r>
              <a:rPr lang="en-US" altLang="LID4096" b="1"/>
              <a:t>alt		assert</a:t>
            </a:r>
            <a:endParaRPr lang="ru-RU" altLang="LID4096"/>
          </a:p>
          <a:p>
            <a:pPr lvl="1" eaLnBrk="1" hangingPunct="1"/>
            <a:r>
              <a:rPr lang="en-US" altLang="LID4096" b="1"/>
              <a:t>b</a:t>
            </a:r>
            <a:r>
              <a:rPr lang="ru-RU" altLang="LID4096" b="1"/>
              <a:t>reak</a:t>
            </a:r>
            <a:r>
              <a:rPr lang="en-US" altLang="LID4096" b="1"/>
              <a:t> 		critical</a:t>
            </a:r>
            <a:endParaRPr lang="en-US" altLang="LID4096"/>
          </a:p>
          <a:p>
            <a:pPr lvl="1" eaLnBrk="1" hangingPunct="1"/>
            <a:r>
              <a:rPr lang="ru-RU" altLang="LID4096"/>
              <a:t> </a:t>
            </a:r>
            <a:r>
              <a:rPr lang="en-US" altLang="LID4096" b="1"/>
              <a:t>ignore		consider</a:t>
            </a:r>
          </a:p>
          <a:p>
            <a:pPr lvl="1" eaLnBrk="1" hangingPunct="1"/>
            <a:r>
              <a:rPr lang="en-US" altLang="LID4096" b="1"/>
              <a:t>loop		neg</a:t>
            </a:r>
            <a:endParaRPr lang="en-US" altLang="LID4096"/>
          </a:p>
          <a:p>
            <a:pPr lvl="1" eaLnBrk="1" hangingPunct="1"/>
            <a:r>
              <a:rPr lang="en-US" altLang="LID4096" b="1"/>
              <a:t>opt		par</a:t>
            </a:r>
          </a:p>
          <a:p>
            <a:pPr lvl="1" eaLnBrk="1" hangingPunct="1"/>
            <a:r>
              <a:rPr lang="en-US" altLang="LID4096" b="1"/>
              <a:t>seq		strict</a:t>
            </a:r>
            <a:endParaRPr lang="ru-RU" altLang="LID4096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462A5B4-87C6-4276-B7D3-2FF9B43E9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1. Альтернативы (</a:t>
            </a:r>
            <a:r>
              <a:rPr lang="en-US" altLang="LID4096"/>
              <a:t>alt</a:t>
            </a:r>
            <a:r>
              <a:rPr lang="ru-RU" altLang="LID4096"/>
              <a:t>)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EAFCDA7-961C-4045-B0D5-2975EF3F7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Оператор взаимодействия</a:t>
            </a:r>
            <a:r>
              <a:rPr lang="ru-RU" altLang="LID4096" b="1"/>
              <a:t> alt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Альтернативы</a:t>
            </a:r>
            <a:r>
              <a:rPr lang="ru-RU" altLang="LID4096"/>
              <a:t> (</a:t>
            </a:r>
            <a:r>
              <a:rPr lang="en-US" altLang="LID4096"/>
              <a:t>alternatives</a:t>
            </a:r>
            <a:r>
              <a:rPr lang="ru-RU" altLang="LID4096"/>
              <a:t>), который представляет некоторый выбор поведения</a:t>
            </a:r>
          </a:p>
          <a:p>
            <a:pPr eaLnBrk="1" hangingPunct="1"/>
            <a:r>
              <a:rPr lang="ru-RU" altLang="LID4096"/>
              <a:t>Выбор может быть сделан не более одного из операндов</a:t>
            </a:r>
          </a:p>
          <a:p>
            <a:pPr eaLnBrk="1" hangingPunct="1"/>
            <a:r>
              <a:rPr lang="ru-RU" altLang="LID4096"/>
              <a:t>Выбранный операнд должен иметь явное или неявное выражение сторожевого условия, которое в этой точке взаимодействия должно принимать значение «истина»</a:t>
            </a:r>
          </a:p>
          <a:p>
            <a:pPr eaLnBrk="1" hangingPunct="1"/>
            <a:r>
              <a:rPr lang="ru-RU" altLang="LID4096"/>
              <a:t>Если операнд не имеет никакого сторожевого условия, то неявно предполагается, что сторожевое условие имеет значение «истинна»</a:t>
            </a:r>
          </a:p>
          <a:p>
            <a:pPr eaLnBrk="1" hangingPunct="1"/>
            <a:r>
              <a:rPr lang="ru-RU" altLang="LID4096"/>
              <a:t>Операнд, помеченный сторожевым условием [else], обозначает отрицание дизъюнкции всех других сторожевых условий этого комбинированного фрагмента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98AF950-2779-4DCA-B2CD-706980BC1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Альтернативы </a:t>
            </a:r>
          </a:p>
        </p:txBody>
      </p:sp>
      <p:pic>
        <p:nvPicPr>
          <p:cNvPr id="19459" name="Picture 4" descr="Рис_07_5">
            <a:extLst>
              <a:ext uri="{FF2B5EF4-FFF2-40B4-BE49-F238E27FC236}">
                <a16:creationId xmlns:a16="http://schemas.microsoft.com/office/drawing/2014/main" id="{C7CFFB8D-DC7A-4D3E-9D0D-E5E26B257A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801813"/>
            <a:ext cx="4560888" cy="486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56E19132-0A81-4EFB-8AE9-122CF9AEE7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2</a:t>
            </a:r>
            <a:r>
              <a:rPr lang="ru-RU" altLang="LID4096"/>
              <a:t>.</a:t>
            </a:r>
            <a:r>
              <a:rPr lang="en-US" altLang="LID4096"/>
              <a:t> </a:t>
            </a:r>
            <a:r>
              <a:rPr lang="ru-RU" altLang="LID4096"/>
              <a:t>Утверждение (</a:t>
            </a:r>
            <a:r>
              <a:rPr lang="en-US" altLang="LID4096"/>
              <a:t>assert</a:t>
            </a:r>
            <a:r>
              <a:rPr lang="ru-RU" altLang="LID4096"/>
              <a:t>) 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86B2622-843C-42BA-ADB1-196CE29D6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Оператор взаимодействия </a:t>
            </a:r>
            <a:r>
              <a:rPr lang="ru-RU" altLang="LID4096" b="1"/>
              <a:t>assert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Утверждение</a:t>
            </a:r>
            <a:r>
              <a:rPr lang="ru-RU" altLang="LID4096"/>
              <a:t> (</a:t>
            </a:r>
            <a:r>
              <a:rPr lang="en-US" altLang="LID4096"/>
              <a:t>assertion</a:t>
            </a:r>
            <a:r>
              <a:rPr lang="ru-RU" altLang="LID4096"/>
              <a:t>), который представляет некоторое утверждение</a:t>
            </a:r>
            <a:endParaRPr lang="en-US" altLang="LID4096"/>
          </a:p>
          <a:p>
            <a:pPr eaLnBrk="1" hangingPunct="1"/>
            <a:r>
              <a:rPr lang="ru-RU" altLang="LID4096"/>
              <a:t>Единственными</a:t>
            </a:r>
            <a:r>
              <a:rPr lang="en-US" altLang="LID4096"/>
              <a:t> </a:t>
            </a:r>
            <a:r>
              <a:rPr lang="ru-RU" altLang="LID4096"/>
              <a:t>следствиями, которые имеют возможность продолжения, являются сообщения или вложенные фреймы данного операнда</a:t>
            </a:r>
            <a:endParaRPr lang="en-US" altLang="LID4096"/>
          </a:p>
          <a:p>
            <a:pPr eaLnBrk="1" hangingPunct="1"/>
            <a:r>
              <a:rPr lang="ru-RU" altLang="LID4096"/>
              <a:t>Все другие продолжения приводят в результате к недействительным траекториям</a:t>
            </a:r>
            <a:endParaRPr lang="en-US" altLang="LID4096"/>
          </a:p>
          <a:p>
            <a:pPr eaLnBrk="1" hangingPunct="1"/>
            <a:r>
              <a:rPr lang="ru-RU" altLang="LID4096"/>
              <a:t>Комбинированный фрагмент Утверждение часто объединяется с операторами </a:t>
            </a:r>
            <a:r>
              <a:rPr lang="ru-RU" altLang="LID4096" b="1"/>
              <a:t>ignore</a:t>
            </a:r>
            <a:r>
              <a:rPr lang="ru-RU" altLang="LID4096"/>
              <a:t> или </a:t>
            </a:r>
            <a:r>
              <a:rPr lang="ru-RU" altLang="LID4096" b="1"/>
              <a:t>consider</a:t>
            </a:r>
            <a:r>
              <a:rPr lang="ru-RU" altLang="LID4096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8ADBA54-AE61-4431-9434-3383DE1B62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3. Завершение (break)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0A64D00-0AA3-4083-B819-46BCEE102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LID4096" sz="2200"/>
              <a:t>Оператор взаимодействия </a:t>
            </a:r>
            <a:r>
              <a:rPr lang="ru-RU" altLang="LID4096" sz="2200" b="1"/>
              <a:t>break </a:t>
            </a:r>
            <a:r>
              <a:rPr lang="ru-RU" altLang="LID4096" sz="2200"/>
              <a:t>специфицирует комбинированный фрагмент </a:t>
            </a:r>
            <a:r>
              <a:rPr lang="ru-RU" altLang="LID4096" sz="2200" i="1"/>
              <a:t>Завершение</a:t>
            </a:r>
            <a:r>
              <a:rPr lang="ru-RU" altLang="LID4096" sz="2200"/>
              <a:t> (break), который представляет некоторый сценарий завершения</a:t>
            </a:r>
          </a:p>
          <a:p>
            <a:pPr eaLnBrk="1" hangingPunct="1"/>
            <a:r>
              <a:rPr lang="ru-RU" altLang="LID4096" sz="2200"/>
              <a:t>Этот сценарий выполняется вместо оставшейся части фрагмента взаимодействия, который содержит этот соответствующий операнд.</a:t>
            </a:r>
          </a:p>
          <a:p>
            <a:pPr eaLnBrk="1" hangingPunct="1"/>
            <a:r>
              <a:rPr lang="ru-RU" altLang="LID4096" sz="2200"/>
              <a:t>Обычно оператор Завершение содержит некоторое сторожевое условие</a:t>
            </a:r>
          </a:p>
          <a:p>
            <a:pPr eaLnBrk="1" hangingPunct="1"/>
            <a:r>
              <a:rPr lang="ru-RU" altLang="LID4096" sz="2200"/>
              <a:t>Если это сторожевое условие принимает значение “истина”, то выполняется комбинированный фрагмент Завершение, а оставшаяся часть фрагмента взаимодействия, содержащего этот операнд, игнорируется</a:t>
            </a:r>
          </a:p>
          <a:p>
            <a:pPr eaLnBrk="1" hangingPunct="1"/>
            <a:r>
              <a:rPr lang="ru-RU" altLang="LID4096" sz="2200"/>
              <a:t>Если сторожевое условие операнда Завершение принимает значение “ложь”, то операнд Завершение игнорируется, и выполняется оставшаяся часть фрагмента взаимодействия, содержащего этот операнд.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C8A1707-262B-47B7-840C-EB0015E28D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Диаграмма последовательности</a:t>
            </a:r>
            <a:br>
              <a:rPr lang="ru-RU" altLang="LID4096"/>
            </a:br>
            <a:r>
              <a:rPr lang="en-US" altLang="LID4096"/>
              <a:t>(sequence diagram)</a:t>
            </a:r>
            <a:endParaRPr lang="ru-RU" altLang="LID4096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2F9FE09-A3B8-42FC-85DE-624DAB61AE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628775"/>
            <a:ext cx="7848600" cy="4679950"/>
          </a:xfrm>
        </p:spPr>
        <p:txBody>
          <a:bodyPr/>
          <a:lstStyle/>
          <a:p>
            <a:pPr eaLnBrk="1" hangingPunct="1"/>
            <a:r>
              <a:rPr lang="en-US" altLang="LID4096"/>
              <a:t>– диаграмма, которая служит для представления взаимодействия элементов модели в форме последовательности сообщений и соответствующих событий на линиях жизни объектов</a:t>
            </a:r>
            <a:endParaRPr lang="ru-RU" altLang="LID4096"/>
          </a:p>
          <a:p>
            <a:pPr eaLnBrk="1" hangingPunct="1"/>
            <a:r>
              <a:rPr lang="ru-RU" altLang="LID4096"/>
              <a:t>Масштаб для оси времени на диаграмме последовательности не указывается, поскольку эта диаграмма предназначена для моделирования только лишь временного порядка следования сообщений типа "раньше-позже</a:t>
            </a:r>
            <a:r>
              <a:rPr lang="en-US" altLang="LID4096"/>
              <a:t>”</a:t>
            </a:r>
            <a:endParaRPr lang="ru-RU" altLang="LID4096"/>
          </a:p>
          <a:p>
            <a:pPr eaLnBrk="1" hangingPunct="1"/>
            <a:r>
              <a:rPr lang="ru-RU" altLang="LID4096" i="1"/>
              <a:t>Взаимодействие (interaction)</a:t>
            </a:r>
            <a:r>
              <a:rPr lang="ru-RU" altLang="LID4096"/>
              <a:t> — единица поведения некоторого классификатора, которая концентрирует внимание на наблюдаемом обмене информацией между элементами, являющимися участниками этого взаимодействия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39CC5D5-3636-4D4D-A4F6-85DAC88A5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Завершение </a:t>
            </a:r>
          </a:p>
        </p:txBody>
      </p:sp>
      <p:pic>
        <p:nvPicPr>
          <p:cNvPr id="22531" name="Picture 4" descr="Рис_07_6">
            <a:extLst>
              <a:ext uri="{FF2B5EF4-FFF2-40B4-BE49-F238E27FC236}">
                <a16:creationId xmlns:a16="http://schemas.microsoft.com/office/drawing/2014/main" id="{C0EE7CF5-F3BE-40BD-A7BB-5AB4BEF9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817688"/>
            <a:ext cx="64817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1A3A8D5-CCD8-4B96-82DD-056632272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4. Критический регион (</a:t>
            </a:r>
            <a:r>
              <a:rPr lang="en-US" altLang="LID4096"/>
              <a:t>critical</a:t>
            </a:r>
            <a:r>
              <a:rPr lang="ru-RU" altLang="LID4096"/>
              <a:t>)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3BA0748-06CE-4731-B452-EA4E9CC88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LID4096"/>
              <a:t>Оператор взаимодействия </a:t>
            </a:r>
            <a:r>
              <a:rPr lang="ru-RU" altLang="LID4096" b="1"/>
              <a:t>critical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Критический регион</a:t>
            </a:r>
            <a:r>
              <a:rPr lang="ru-RU" altLang="LID4096"/>
              <a:t> (</a:t>
            </a:r>
            <a:r>
              <a:rPr lang="en-US" altLang="LID4096"/>
              <a:t>critical region</a:t>
            </a:r>
            <a:r>
              <a:rPr lang="ru-RU" altLang="LID4096"/>
              <a:t>), траектории которого не могут чередоваться с другими спецификациями наступления событий на тех линиях жизни, которые этот регион покрывает.</a:t>
            </a:r>
          </a:p>
          <a:p>
            <a:pPr eaLnBrk="1" hangingPunct="1"/>
            <a:r>
              <a:rPr lang="ru-RU" altLang="LID4096"/>
              <a:t>Критический регион рассматривается как неделимый при определении множества возможных траекторий диаграммы или региона, который его содержит</a:t>
            </a:r>
          </a:p>
          <a:p>
            <a:pPr eaLnBrk="1" hangingPunct="1"/>
            <a:r>
              <a:rPr lang="ru-RU" altLang="LID4096"/>
              <a:t>Множество траекторий критического региона не может прерываться другими событиями, происходящими вне этого региона</a:t>
            </a:r>
          </a:p>
          <a:p>
            <a:pPr eaLnBrk="1" hangingPunct="1"/>
            <a:r>
              <a:rPr lang="ru-RU" altLang="LID4096"/>
              <a:t>На практике Критический регион используется, как правило, совместно с оператором параллельности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71A6A04-586F-42C9-AD62-58EF9A8127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Критический регион </a:t>
            </a:r>
          </a:p>
        </p:txBody>
      </p:sp>
      <p:pic>
        <p:nvPicPr>
          <p:cNvPr id="24579" name="Picture 4" descr="Рис_07_7">
            <a:extLst>
              <a:ext uri="{FF2B5EF4-FFF2-40B4-BE49-F238E27FC236}">
                <a16:creationId xmlns:a16="http://schemas.microsoft.com/office/drawing/2014/main" id="{53AC0177-0739-4151-AE55-3922A406FC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779588"/>
            <a:ext cx="6408737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C2BB6FD-27D4-46A1-A2A9-B7F6C31CF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5. Рассмотрение(</a:t>
            </a:r>
            <a:r>
              <a:rPr lang="en-US" altLang="LID4096"/>
              <a:t>consider</a:t>
            </a:r>
            <a:r>
              <a:rPr lang="ru-RU" altLang="LID4096"/>
              <a:t>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931EA81-05C8-486F-AA36-631A685E04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Оператор взаимодействия </a:t>
            </a:r>
            <a:r>
              <a:rPr lang="ru-RU" altLang="LID4096" b="1"/>
              <a:t>consider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Рассмотрение</a:t>
            </a:r>
            <a:r>
              <a:rPr lang="ru-RU" altLang="LID4096"/>
              <a:t> (</a:t>
            </a:r>
            <a:r>
              <a:rPr lang="en-US" altLang="LID4096"/>
              <a:t>consider</a:t>
            </a:r>
            <a:r>
              <a:rPr lang="ru-RU" altLang="LID4096"/>
              <a:t>), в котором изображены только те типы сообщений, какие должны рассматриваться в этом фрагменте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Это эквивалентно определению того, что при рассмотрении данного фрагмента игнорируются любые другие сообщения, которые не изображены в этом фрагменте.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Для фрагмента Рассмотрение используется нотация фрейма с оператором, в качестве которого используется ключевое слово </a:t>
            </a:r>
            <a:r>
              <a:rPr lang="ru-RU" altLang="LID4096" b="1"/>
              <a:t>consider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Список сообщений следует за операндом и заключается в фигурные скобки согласно следующему формату:</a:t>
            </a:r>
            <a:endParaRPr lang="ru-RU" altLang="LID4096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LID4096" i="1"/>
              <a:t>	&lt;оператор-рассмотрение&gt;::=‘consider‘</a:t>
            </a:r>
            <a:r>
              <a:rPr lang="ru-RU" altLang="LID4096"/>
              <a:t>’{‘</a:t>
            </a:r>
            <a:r>
              <a:rPr lang="ru-RU" altLang="LID4096" i="1"/>
              <a:t>&lt;имя-сообщения&gt;</a:t>
            </a:r>
            <a:r>
              <a:rPr lang="ru-RU" altLang="LID4096"/>
              <a:t>[‘,’</a:t>
            </a:r>
            <a:r>
              <a:rPr lang="ru-RU" altLang="LID4096" i="1"/>
              <a:t>&lt;имя-сообщения&gt;</a:t>
            </a:r>
            <a:r>
              <a:rPr lang="ru-RU" altLang="LID4096"/>
              <a:t>]*‘}’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3D66D1EC-A45D-4DB2-97E2-CC6573C1C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6. Игнорирование (</a:t>
            </a:r>
            <a:r>
              <a:rPr lang="en-US" altLang="LID4096"/>
              <a:t>ignore</a:t>
            </a:r>
            <a:r>
              <a:rPr lang="ru-RU" altLang="LID4096"/>
              <a:t>) 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FF8249C-39F6-48A5-8CB5-A18D9B698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Оператор взаимодействия </a:t>
            </a:r>
            <a:r>
              <a:rPr lang="ru-RU" altLang="LID4096" b="1"/>
              <a:t>ignore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Игнорирование</a:t>
            </a:r>
            <a:r>
              <a:rPr lang="ru-RU" altLang="LID4096"/>
              <a:t> (</a:t>
            </a:r>
            <a:r>
              <a:rPr lang="en-US" altLang="LID4096"/>
              <a:t>ignore</a:t>
            </a:r>
            <a:r>
              <a:rPr lang="ru-RU" altLang="LID4096"/>
              <a:t>), в котором имеются некоторые типы сообщений, не изображенные на данной диаграмме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Эти типы сообщений рассматриваются как несущественные и могут появляться в траекториях при выполнении соответствующего фрагмента.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Для фрагмента Игнорирование используется нотация фрейма с оператором, в качестве которого используется ключевое слово </a:t>
            </a:r>
            <a:r>
              <a:rPr lang="ru-RU" altLang="LID4096" b="1"/>
              <a:t>ignore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Список сообщений следует за операндом и заключается в фигурные скобки согласно следующему формату:</a:t>
            </a:r>
            <a:endParaRPr lang="ru-RU" altLang="LID4096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LID4096" i="1"/>
              <a:t>	&lt;оператор-игнорирование&gt;::=‘ignore’</a:t>
            </a:r>
            <a:r>
              <a:rPr lang="ru-RU" altLang="LID4096"/>
              <a:t>‘{‘</a:t>
            </a:r>
            <a:r>
              <a:rPr lang="ru-RU" altLang="LID4096" i="1"/>
              <a:t>&lt;имя-сообщения&gt;</a:t>
            </a:r>
            <a:r>
              <a:rPr lang="ru-RU" altLang="LID4096"/>
              <a:t>[‘,’</a:t>
            </a:r>
            <a:r>
              <a:rPr lang="ru-RU" altLang="LID4096" i="1"/>
              <a:t>&lt;имя-сообщения&gt;</a:t>
            </a:r>
            <a:r>
              <a:rPr lang="ru-RU" altLang="LID4096"/>
              <a:t>]*‘}’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A4DA494-6DCA-4835-882F-58E2115187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Примеры Рассмотрение и Игнорирование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786074C-8F8A-4D91-9272-5753891BFF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Например, выражение </a:t>
            </a:r>
            <a:r>
              <a:rPr lang="ru-RU" altLang="LID4096" b="1"/>
              <a:t>consider</a:t>
            </a:r>
            <a:r>
              <a:rPr lang="en-US" altLang="LID4096" b="1"/>
              <a:t> </a:t>
            </a:r>
            <a:r>
              <a:rPr lang="ru-RU" altLang="LID4096"/>
              <a:t>{m, s} указывает, что в соответствующем фрагменте только сообщения m и s рассматриваются как существенные, а все остальные могут быть проигнорированы</a:t>
            </a:r>
          </a:p>
          <a:p>
            <a:pPr eaLnBrk="1" hangingPunct="1"/>
            <a:r>
              <a:rPr lang="ru-RU" altLang="LID4096"/>
              <a:t>Например, выражение </a:t>
            </a:r>
            <a:r>
              <a:rPr lang="ru-RU" altLang="LID4096" b="1"/>
              <a:t>ignore</a:t>
            </a:r>
            <a:r>
              <a:rPr lang="en-US" altLang="LID4096" b="1"/>
              <a:t> </a:t>
            </a:r>
            <a:r>
              <a:rPr lang="ru-RU" altLang="LID4096"/>
              <a:t>{q, r} указывает, что в соответствующем фрагменте только сообщения q и r рассматриваются как несущественные</a:t>
            </a:r>
          </a:p>
          <a:p>
            <a:pPr eaLnBrk="1" hangingPunct="1"/>
            <a:r>
              <a:rPr lang="ru-RU" altLang="LID4096"/>
              <a:t>Операнды </a:t>
            </a:r>
            <a:r>
              <a:rPr lang="ru-RU" altLang="LID4096" b="1"/>
              <a:t>ignore</a:t>
            </a:r>
            <a:r>
              <a:rPr lang="ru-RU" altLang="LID4096"/>
              <a:t> и </a:t>
            </a:r>
            <a:r>
              <a:rPr lang="ru-RU" altLang="LID4096" b="1"/>
              <a:t>consider</a:t>
            </a:r>
            <a:r>
              <a:rPr lang="ru-RU" altLang="LID4096"/>
              <a:t> могут быть объединены с другими операндами в одном прямоугольнике в качестве сокращения для вложенных фреймов. Например</a:t>
            </a:r>
            <a:r>
              <a:rPr lang="en-US" altLang="LID4096"/>
              <a:t>, </a:t>
            </a:r>
            <a:r>
              <a:rPr lang="en-US" altLang="LID4096" b="1"/>
              <a:t>assert</a:t>
            </a:r>
            <a:r>
              <a:rPr lang="en-US" altLang="LID4096"/>
              <a:t> </a:t>
            </a:r>
            <a:r>
              <a:rPr lang="en-US" altLang="LID4096" b="1"/>
              <a:t>consider</a:t>
            </a:r>
            <a:r>
              <a:rPr lang="en-US" altLang="LID4096"/>
              <a:t> {m, s},</a:t>
            </a:r>
            <a:r>
              <a:rPr lang="en-US" altLang="LID4096" b="1"/>
              <a:t> neg ignore</a:t>
            </a:r>
            <a:r>
              <a:rPr lang="en-US" altLang="LID4096"/>
              <a:t> {q, r}.</a:t>
            </a:r>
            <a:r>
              <a:rPr lang="ru-RU" altLang="LID4096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F664ED5D-CC2B-42E9-8AFA-F49CA180C4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Игнорирование </a:t>
            </a:r>
          </a:p>
        </p:txBody>
      </p:sp>
      <p:pic>
        <p:nvPicPr>
          <p:cNvPr id="28675" name="Picture 4" descr="Рис_07_8">
            <a:extLst>
              <a:ext uri="{FF2B5EF4-FFF2-40B4-BE49-F238E27FC236}">
                <a16:creationId xmlns:a16="http://schemas.microsoft.com/office/drawing/2014/main" id="{8BC33C62-375C-4DC0-9B82-259E2DBAD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33563"/>
            <a:ext cx="6408737" cy="490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50BF1FD-634A-4D8D-A670-9F2627BFD4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7</a:t>
            </a:r>
            <a:r>
              <a:rPr lang="ru-RU" altLang="LID4096"/>
              <a:t>. Цикл (</a:t>
            </a:r>
            <a:r>
              <a:rPr lang="en-US" altLang="LID4096"/>
              <a:t>loop</a:t>
            </a:r>
            <a:r>
              <a:rPr lang="ru-RU" altLang="LID4096"/>
              <a:t>)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CC38D52C-5C7D-47A6-BAF1-1A8EBB8FE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268413"/>
            <a:ext cx="7848600" cy="5256212"/>
          </a:xfrm>
        </p:spPr>
        <p:txBody>
          <a:bodyPr/>
          <a:lstStyle/>
          <a:p>
            <a:pPr eaLnBrk="1" hangingPunct="1"/>
            <a:r>
              <a:rPr lang="ru-RU" altLang="LID4096" sz="2200"/>
              <a:t>Оператор взаимодействия </a:t>
            </a:r>
            <a:r>
              <a:rPr lang="ru-RU" altLang="LID4096" sz="2200" b="1"/>
              <a:t>loop</a:t>
            </a:r>
            <a:r>
              <a:rPr lang="ru-RU" altLang="LID4096" sz="2200" i="1"/>
              <a:t> </a:t>
            </a:r>
            <a:r>
              <a:rPr lang="ru-RU" altLang="LID4096" sz="2200"/>
              <a:t>специфицирует комбинированный фрагмент </a:t>
            </a:r>
            <a:r>
              <a:rPr lang="ru-RU" altLang="LID4096" sz="2200" i="1"/>
              <a:t>Цикл </a:t>
            </a:r>
            <a:r>
              <a:rPr lang="ru-RU" altLang="LID4096" sz="2200"/>
              <a:t>(</a:t>
            </a:r>
            <a:r>
              <a:rPr lang="en-US" altLang="LID4096" sz="2200"/>
              <a:t>loop</a:t>
            </a:r>
            <a:r>
              <a:rPr lang="ru-RU" altLang="LID4096" sz="2200"/>
              <a:t>), который представляет собой циклическое повторение некоторой последовательности сообщений.</a:t>
            </a:r>
          </a:p>
          <a:p>
            <a:pPr eaLnBrk="1" hangingPunct="1"/>
            <a:r>
              <a:rPr lang="ru-RU" altLang="LID4096" sz="2200"/>
              <a:t>Операнд цикла повторяется несколько раз</a:t>
            </a:r>
          </a:p>
          <a:p>
            <a:pPr eaLnBrk="1" hangingPunct="1"/>
            <a:r>
              <a:rPr lang="ru-RU" altLang="LID4096" sz="2200"/>
              <a:t>Дополнительное сторожевое условие может включать нижний и верхний пределы числа повторений цикла, а также некоторое логическое выражение.</a:t>
            </a:r>
          </a:p>
          <a:p>
            <a:pPr eaLnBrk="1" hangingPunct="1"/>
            <a:r>
              <a:rPr lang="ru-RU" altLang="LID4096" sz="2200"/>
              <a:t>Оператор цикла имеет следующий синтаксис (БНФ):</a:t>
            </a:r>
            <a:endParaRPr lang="en-US" altLang="LID4096" sz="2200"/>
          </a:p>
          <a:p>
            <a:pPr eaLnBrk="1" hangingPunct="1">
              <a:buFontTx/>
              <a:buNone/>
            </a:pPr>
            <a:r>
              <a:rPr lang="en-US" altLang="LID4096" sz="2200"/>
              <a:t>&lt;</a:t>
            </a:r>
            <a:r>
              <a:rPr lang="ru-RU" altLang="LID4096" sz="2200" i="1"/>
              <a:t>цикл</a:t>
            </a:r>
            <a:r>
              <a:rPr lang="en-US" altLang="LID4096" sz="2200"/>
              <a:t>&gt;::=</a:t>
            </a:r>
            <a:r>
              <a:rPr lang="en-US" altLang="LID4096" sz="2200" i="1"/>
              <a:t>‘loop’</a:t>
            </a:r>
            <a:r>
              <a:rPr lang="en-US" altLang="LID4096" sz="2200"/>
              <a:t>[‘(‘ &lt;</a:t>
            </a:r>
            <a:r>
              <a:rPr lang="en-US" altLang="LID4096" sz="2200" i="1"/>
              <a:t>minint</a:t>
            </a:r>
            <a:r>
              <a:rPr lang="en-US" altLang="LID4096" sz="2200"/>
              <a:t>&gt; [‘,’ &lt;</a:t>
            </a:r>
            <a:r>
              <a:rPr lang="en-US" altLang="LID4096" sz="2200" i="1"/>
              <a:t>maxint</a:t>
            </a:r>
            <a:r>
              <a:rPr lang="en-US" altLang="LID4096" sz="2200"/>
              <a:t>&gt; ] ‘)’],</a:t>
            </a:r>
            <a:endParaRPr lang="ru-RU" altLang="LID4096" sz="2200"/>
          </a:p>
          <a:p>
            <a:pPr eaLnBrk="1" hangingPunct="1"/>
            <a:r>
              <a:rPr lang="ru-RU" altLang="LID4096" sz="2200"/>
              <a:t>где &lt;</a:t>
            </a:r>
            <a:r>
              <a:rPr lang="ru-RU" altLang="LID4096" sz="2200" i="1"/>
              <a:t>minint</a:t>
            </a:r>
            <a:r>
              <a:rPr lang="ru-RU" altLang="LID4096" sz="2200"/>
              <a:t>&gt;::= неотрицательное натуральное число, которое обозначает минимальное количество итераций цикла;</a:t>
            </a:r>
          </a:p>
          <a:p>
            <a:pPr eaLnBrk="1" hangingPunct="1"/>
            <a:r>
              <a:rPr lang="ru-RU" altLang="LID4096" sz="2200"/>
              <a:t>&lt;</a:t>
            </a:r>
            <a:r>
              <a:rPr lang="ru-RU" altLang="LID4096" sz="2200" i="1"/>
              <a:t>maxint</a:t>
            </a:r>
            <a:r>
              <a:rPr lang="ru-RU" altLang="LID4096" sz="2200"/>
              <a:t>&gt;::= натуральное число, которое обозначает максимальное количество итераций цикла.</a:t>
            </a:r>
          </a:p>
          <a:p>
            <a:pPr eaLnBrk="1" hangingPunct="1"/>
            <a:r>
              <a:rPr lang="ru-RU" altLang="LID4096" sz="2200"/>
              <a:t>Значение &lt;</a:t>
            </a:r>
            <a:r>
              <a:rPr lang="ru-RU" altLang="LID4096" sz="2200" i="1"/>
              <a:t>maxint</a:t>
            </a:r>
            <a:r>
              <a:rPr lang="ru-RU" altLang="LID4096" sz="2200"/>
              <a:t>&gt; должно быть больше или равно &lt;</a:t>
            </a:r>
            <a:r>
              <a:rPr lang="ru-RU" altLang="LID4096" sz="2200" i="1"/>
              <a:t>minint</a:t>
            </a:r>
            <a:r>
              <a:rPr lang="ru-RU" altLang="LID4096" sz="2200"/>
              <a:t>&gt; | ‘*’. Здесь символ ‘*’ означает бесконечность.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CCC1CEB-8675-40BF-9926-B55FD38DF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Семантика цикла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06CE003-33C7-4B03-93D8-8E3DF489C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Операнд цикла всегда повторяется минимальное число раз, которое равно значению &lt;</a:t>
            </a:r>
            <a:r>
              <a:rPr lang="ru-RU" altLang="LID4096" i="1"/>
              <a:t>minint</a:t>
            </a:r>
            <a:r>
              <a:rPr lang="ru-RU" altLang="LID4096"/>
              <a:t>&gt;</a:t>
            </a:r>
          </a:p>
          <a:p>
            <a:pPr eaLnBrk="1" hangingPunct="1"/>
            <a:r>
              <a:rPr lang="ru-RU" altLang="LID4096"/>
              <a:t>После того, как минимальное число повторений будет выполнено, проверяется логическое выражение сторожевого условия</a:t>
            </a:r>
          </a:p>
          <a:p>
            <a:pPr eaLnBrk="1" hangingPunct="1"/>
            <a:r>
              <a:rPr lang="ru-RU" altLang="LID4096"/>
              <a:t>Если это логическое выражение принимает значение “ложь”, то выполнение цикла на этом заканчивается</a:t>
            </a:r>
          </a:p>
          <a:p>
            <a:pPr eaLnBrk="1" hangingPunct="1"/>
            <a:r>
              <a:rPr lang="ru-RU" altLang="LID4096"/>
              <a:t>Если же логическое выражение принимает значение “истина”, а количество выполненных итераций не превышает значения &lt;</a:t>
            </a:r>
            <a:r>
              <a:rPr lang="ru-RU" altLang="LID4096" i="1"/>
              <a:t>maxint</a:t>
            </a:r>
            <a:r>
              <a:rPr lang="ru-RU" altLang="LID4096"/>
              <a:t>&gt;, то происходит еще одно выполнение цикла</a:t>
            </a:r>
          </a:p>
          <a:p>
            <a:pPr eaLnBrk="1" hangingPunct="1"/>
            <a:r>
              <a:rPr lang="ru-RU" altLang="LID4096"/>
              <a:t>После этого снова проверяется логическое выражение сторожевого условия, аналогично процедуре выполнения минимального числа повторений.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5FE0ACF-86B9-459E-805E-F0F1FE0F8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Цикл </a:t>
            </a:r>
          </a:p>
        </p:txBody>
      </p:sp>
      <p:pic>
        <p:nvPicPr>
          <p:cNvPr id="31747" name="Picture 4" descr="Рис_07_9">
            <a:extLst>
              <a:ext uri="{FF2B5EF4-FFF2-40B4-BE49-F238E27FC236}">
                <a16:creationId xmlns:a16="http://schemas.microsoft.com/office/drawing/2014/main" id="{87041E20-DE89-4826-865B-401A17520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1865313"/>
            <a:ext cx="6961188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84FEE38-802D-4BC8-8257-F72B5C5724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Графическая нотация представления взаимодействия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FC2E8B4-46F8-4FE4-A04E-6D653211BE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557338"/>
            <a:ext cx="7848600" cy="52562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- прямоугольник с непрерывными сторонами, который также называется </a:t>
            </a:r>
            <a:r>
              <a:rPr lang="ru-RU" altLang="LID4096" i="1"/>
              <a:t>фреймом</a:t>
            </a:r>
            <a:r>
              <a:rPr lang="ru-RU" altLang="LID4096"/>
              <a:t> (</a:t>
            </a:r>
            <a:r>
              <a:rPr lang="en-US" altLang="LID4096"/>
              <a:t>frame</a:t>
            </a:r>
            <a:r>
              <a:rPr lang="ru-RU" altLang="LID4096"/>
              <a:t>) диаграммы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В верхнем левом углу прямоугольника фрейма изображается небольшой пятиугольник, в который помещается ключевое слово </a:t>
            </a:r>
            <a:r>
              <a:rPr lang="ru-RU" altLang="LID4096" b="1"/>
              <a:t>sd</a:t>
            </a:r>
            <a:r>
              <a:rPr lang="ru-RU" altLang="LID4096"/>
              <a:t>, за которым следует имя взаимодействия и его параметры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Порядок наступления событий вдоль линий жизни имеет значение для обозначения последовательности, в которой эти наступления события происходят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Однако, абсолютные расстояния между наступлениями событий на линиях жизни не имеют семантики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Другими словами, время на диаграмме последовательности имеет шкалу порядка, а не шкалу отношений, о чем необходимо знать всем разработчикам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D5A17F6-9DCC-46FA-83A5-3B40D3317C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8. </a:t>
            </a:r>
            <a:r>
              <a:rPr lang="ru-RU" altLang="LID4096"/>
              <a:t>Отрицание (</a:t>
            </a:r>
            <a:r>
              <a:rPr lang="en-US" altLang="LID4096"/>
              <a:t>neg</a:t>
            </a:r>
            <a:r>
              <a:rPr lang="ru-RU" altLang="LID4096"/>
              <a:t>)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BE5591F-FCAE-42F1-AA2F-68045620C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Оператор взаимодействия </a:t>
            </a:r>
            <a:r>
              <a:rPr lang="ru-RU" altLang="LID4096" b="1"/>
              <a:t>neg </a:t>
            </a:r>
            <a:r>
              <a:rPr lang="ru-RU" altLang="LID4096"/>
              <a:t>специфицирует комбинированный фрагмент </a:t>
            </a:r>
            <a:r>
              <a:rPr lang="ru-RU" altLang="LID4096" i="1"/>
              <a:t>Отрицание</a:t>
            </a:r>
            <a:r>
              <a:rPr lang="ru-RU" altLang="LID4096"/>
              <a:t> (</a:t>
            </a:r>
            <a:r>
              <a:rPr lang="en-US" altLang="LID4096"/>
              <a:t>negative</a:t>
            </a:r>
            <a:r>
              <a:rPr lang="ru-RU" altLang="LID4096"/>
              <a:t>), который представляет траектории, которые определяются как недействительные или недопустимые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Множество траекторий, которые определяют комбинированный фрагмент с оператором взаимодействия </a:t>
            </a:r>
            <a:r>
              <a:rPr lang="ru-RU" altLang="LID4096" b="1"/>
              <a:t>neg</a:t>
            </a:r>
            <a:r>
              <a:rPr lang="ru-RU" altLang="LID4096"/>
              <a:t>, равно множеству траекторий, заданных его единственным операндом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При этом в это множество входят только недействительные или запрещенные траектории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Все фрагменты взаимодействия, кроме Отрицания, рассматриваются в положительном смысле, т.е. они описывают траектории, которые являются допустимыми и возможными.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735276D-E1C3-4D19-8CDC-6E9DA9A85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комбинированного фрагмента Отрицание </a:t>
            </a:r>
          </a:p>
        </p:txBody>
      </p:sp>
      <p:pic>
        <p:nvPicPr>
          <p:cNvPr id="33795" name="Picture 4" descr="Рис_07_10">
            <a:extLst>
              <a:ext uri="{FF2B5EF4-FFF2-40B4-BE49-F238E27FC236}">
                <a16:creationId xmlns:a16="http://schemas.microsoft.com/office/drawing/2014/main" id="{0BF31C40-A9D8-461E-9C3B-0189A8FFF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816100"/>
            <a:ext cx="6337300" cy="485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61489C1-6838-4F13-B681-730B81A7E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9</a:t>
            </a:r>
            <a:r>
              <a:rPr lang="ru-RU" altLang="LID4096"/>
              <a:t>. Необязательный (opt) 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3E1457C-3309-4C45-B4BE-016F36DB52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8888" y="1485900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LID4096"/>
              <a:t>Оператор взаимодействия</a:t>
            </a:r>
            <a:r>
              <a:rPr lang="ru-RU" altLang="LID4096" i="1"/>
              <a:t> </a:t>
            </a:r>
            <a:r>
              <a:rPr lang="ru-RU" altLang="LID4096" b="1"/>
              <a:t>opt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Необязательный</a:t>
            </a:r>
            <a:r>
              <a:rPr lang="ru-RU" altLang="LID4096"/>
              <a:t> (</a:t>
            </a:r>
            <a:r>
              <a:rPr lang="en-US" altLang="LID4096"/>
              <a:t>o</a:t>
            </a:r>
            <a:r>
              <a:rPr lang="ru-RU" altLang="LID4096"/>
              <a:t>ption), который представляет выбор поведения, когда или выполняется единственный операнд, или вовсе ничего не выполняется</a:t>
            </a:r>
          </a:p>
          <a:p>
            <a:pPr eaLnBrk="1" hangingPunct="1"/>
            <a:r>
              <a:rPr lang="ru-RU" altLang="LID4096"/>
              <a:t>Оператор выбора семантически эквивалентен альтернативному комбинированному фрагменту, в котором имеется один операнд с непустым содержанием, а второй операнд отсутствует.</a:t>
            </a:r>
          </a:p>
          <a:p>
            <a:pPr eaLnBrk="1" hangingPunct="1"/>
            <a:r>
              <a:rPr lang="ru-RU" altLang="LID4096"/>
              <a:t>Необязательный комбинированный фрагмент состоит из одного операнда со сторожевым условием</a:t>
            </a:r>
          </a:p>
          <a:p>
            <a:pPr eaLnBrk="1" hangingPunct="1"/>
            <a:r>
              <a:rPr lang="ru-RU" altLang="LID4096"/>
              <a:t>Операнд выполняется, если выполнено сторожевое условие. В противном случае операнд не выполняется.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59FAC5CA-0B17-4497-9CBA-C0AEB6DDC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LID4096"/>
              <a:t>10. </a:t>
            </a:r>
            <a:r>
              <a:rPr lang="ru-RU" altLang="LID4096"/>
              <a:t>Параллельный (</a:t>
            </a:r>
            <a:r>
              <a:rPr lang="en-US" altLang="LID4096"/>
              <a:t>par</a:t>
            </a:r>
            <a:r>
              <a:rPr lang="ru-RU" altLang="LID4096"/>
              <a:t>)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165BE1B-77B6-499F-A89D-1C13128F39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Оператор взаимодействия </a:t>
            </a:r>
            <a:r>
              <a:rPr lang="ru-RU" altLang="LID4096" b="1"/>
              <a:t>par</a:t>
            </a:r>
            <a:r>
              <a:rPr lang="ru-RU" altLang="LID4096"/>
              <a:t> специфицирует комбинированный фрагмент </a:t>
            </a:r>
            <a:r>
              <a:rPr lang="ru-RU" altLang="LID4096" i="1"/>
              <a:t>Параллельный</a:t>
            </a:r>
            <a:r>
              <a:rPr lang="ru-RU" altLang="LID4096"/>
              <a:t> (</a:t>
            </a:r>
            <a:r>
              <a:rPr lang="en-US" altLang="LID4096"/>
              <a:t>parallel</a:t>
            </a:r>
            <a:r>
              <a:rPr lang="ru-RU" altLang="LID4096"/>
              <a:t>), который представляет некоторое параллельное выполнение взаимодействий своих операндов</a:t>
            </a:r>
          </a:p>
          <a:p>
            <a:pPr eaLnBrk="1" hangingPunct="1"/>
            <a:r>
              <a:rPr lang="ru-RU" altLang="LID4096"/>
              <a:t>Наступление событий у различных операндов могут чередоваться во времени произвольным образом</a:t>
            </a:r>
          </a:p>
          <a:p>
            <a:pPr eaLnBrk="1" hangingPunct="1"/>
            <a:r>
              <a:rPr lang="ru-RU" altLang="LID4096"/>
              <a:t>Внутри каждого операнда соблюдается порядок следования сообщений</a:t>
            </a:r>
          </a:p>
          <a:p>
            <a:pPr eaLnBrk="1" hangingPunct="1"/>
            <a:r>
              <a:rPr lang="ru-RU" altLang="LID4096"/>
              <a:t>Каждый операнд изображается в отдельном регионе, который отделяется от других регионов пунктирной линией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0438A93-BD7D-47EF-B8A2-4C1DD72E00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1</a:t>
            </a:r>
            <a:r>
              <a:rPr lang="en-US" altLang="LID4096"/>
              <a:t>1</a:t>
            </a:r>
            <a:r>
              <a:rPr lang="ru-RU" altLang="LID4096"/>
              <a:t>. Слабое следование (seq) 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11C70AA-B4DC-4C8A-8C09-AA6C15473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 sz="2200"/>
              <a:t>Оператор взаимодействия </a:t>
            </a:r>
            <a:r>
              <a:rPr lang="ru-RU" altLang="LID4096" sz="2200" b="1"/>
              <a:t>seq </a:t>
            </a:r>
            <a:r>
              <a:rPr lang="ru-RU" altLang="LID4096" sz="2200"/>
              <a:t>специфицирует комбинированный фрагмент </a:t>
            </a:r>
            <a:r>
              <a:rPr lang="ru-RU" altLang="LID4096" sz="2200" i="1"/>
              <a:t>Слабое следование</a:t>
            </a:r>
            <a:r>
              <a:rPr lang="ru-RU" altLang="LID4096" sz="2200"/>
              <a:t> (</a:t>
            </a:r>
            <a:r>
              <a:rPr lang="en-US" altLang="LID4096" sz="2200"/>
              <a:t>w</a:t>
            </a:r>
            <a:r>
              <a:rPr lang="ru-RU" altLang="LID4096" sz="2200"/>
              <a:t>eak </a:t>
            </a:r>
            <a:r>
              <a:rPr lang="en-US" altLang="LID4096" sz="2200"/>
              <a:t>s</a:t>
            </a:r>
            <a:r>
              <a:rPr lang="ru-RU" altLang="LID4096" sz="2200"/>
              <a:t>equencing), который состоит из нескольких операндов и представляет слабое следование поведений отдельных операндов</a:t>
            </a:r>
          </a:p>
          <a:p>
            <a:pPr eaLnBrk="1" hangingPunct="1"/>
            <a:r>
              <a:rPr lang="ru-RU" altLang="LID4096" sz="2200"/>
              <a:t>Слабое следование определяется как множество траекторий со следующими свойствами:</a:t>
            </a:r>
          </a:p>
          <a:p>
            <a:pPr eaLnBrk="1" hangingPunct="1"/>
            <a:r>
              <a:rPr lang="ru-RU" altLang="LID4096" sz="2200"/>
              <a:t>Порядок наступления событий в пределах каждого из операндов определяется порядком передачи сообщений во времени (сверху вниз).</a:t>
            </a:r>
          </a:p>
          <a:p>
            <a:pPr eaLnBrk="1" hangingPunct="1"/>
            <a:r>
              <a:rPr lang="ru-RU" altLang="LID4096" sz="2200"/>
              <a:t>Наступление событий на различных линиях жизни у различных операндов могут происходить в произвольном порядке.</a:t>
            </a:r>
          </a:p>
          <a:p>
            <a:pPr eaLnBrk="1" hangingPunct="1"/>
            <a:r>
              <a:rPr lang="ru-RU" altLang="LID4096" sz="2200"/>
              <a:t>Наступление событий на одной линии жизни у различных операндов упорядочиваются сверху вниз, т.е. наступление событий у первого операнда происходит до наступления событий у второго операнда и т.д.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5BCF80B-E76B-4612-B0B0-B1B24EEF9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993062" cy="719137"/>
          </a:xfrm>
        </p:spPr>
        <p:txBody>
          <a:bodyPr/>
          <a:lstStyle/>
          <a:p>
            <a:pPr eaLnBrk="1" hangingPunct="1"/>
            <a:r>
              <a:rPr lang="en-US" altLang="LID4096"/>
              <a:t>12. </a:t>
            </a:r>
            <a:r>
              <a:rPr lang="ru-RU" altLang="LID4096"/>
              <a:t>Строгое следование (</a:t>
            </a:r>
            <a:r>
              <a:rPr lang="en-US" altLang="LID4096"/>
              <a:t>strict</a:t>
            </a:r>
            <a:r>
              <a:rPr lang="ru-RU" altLang="LID4096"/>
              <a:t>) 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09C96F8-7FD4-4AE9-AD25-7C50DBBE20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196975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LID4096" sz="2200"/>
              <a:t>Оператор взаимодействия </a:t>
            </a:r>
            <a:r>
              <a:rPr lang="ru-RU" altLang="LID4096" sz="2200" b="1"/>
              <a:t>strict</a:t>
            </a:r>
            <a:r>
              <a:rPr lang="ru-RU" altLang="LID4096" sz="2200" i="1"/>
              <a:t> </a:t>
            </a:r>
            <a:r>
              <a:rPr lang="ru-RU" altLang="LID4096" sz="2200"/>
              <a:t>специфицирует комбинированный фрагмент </a:t>
            </a:r>
            <a:r>
              <a:rPr lang="ru-RU" altLang="LID4096" sz="2200" i="1"/>
              <a:t>Строгое следование</a:t>
            </a:r>
            <a:r>
              <a:rPr lang="ru-RU" altLang="LID4096" sz="2200"/>
              <a:t> (</a:t>
            </a:r>
            <a:r>
              <a:rPr lang="en-US" altLang="LID4096" sz="2200"/>
              <a:t>strict sequencing</a:t>
            </a:r>
            <a:r>
              <a:rPr lang="ru-RU" altLang="LID4096" sz="2200"/>
              <a:t>), который состоит из нескольких операндов и представляет строгий порядок следования поведений отдельных операндов</a:t>
            </a:r>
          </a:p>
          <a:p>
            <a:pPr eaLnBrk="1" hangingPunct="1"/>
            <a:r>
              <a:rPr lang="ru-RU" altLang="LID4096" sz="2200"/>
              <a:t>Данный оператор указывает, что операнды верхнего уровня комбинированного фрагмента выполняются в строго определенном порядке (сверху вниз) и не перекрываются.</a:t>
            </a:r>
          </a:p>
          <a:p>
            <a:pPr eaLnBrk="1" hangingPunct="1"/>
            <a:r>
              <a:rPr lang="ru-RU" altLang="LID4096" sz="2200"/>
              <a:t>Строгий порядок следования означает, что вертикальная координата вложенных фрагментов имеет значение на всем протяжении границ комбинированного фрагмента, а не только для одной линии жизни</a:t>
            </a:r>
          </a:p>
          <a:p>
            <a:pPr eaLnBrk="1" hangingPunct="1"/>
            <a:r>
              <a:rPr lang="ru-RU" altLang="LID4096" sz="2200"/>
              <a:t>Вертикальная позиция спецификации наступления события задается вертикальной позицией соответствующей точки</a:t>
            </a:r>
          </a:p>
          <a:p>
            <a:pPr eaLnBrk="1" hangingPunct="1"/>
            <a:r>
              <a:rPr lang="ru-RU" altLang="LID4096" sz="2200"/>
              <a:t>Вертикальная позиция других фрагментов взаимодействия задается самой верхней вертикальной позицией соответствующих фреймов.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DD093AD-83CE-4C82-BA4A-6C764DA641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04813"/>
            <a:ext cx="7993062" cy="719137"/>
          </a:xfrm>
        </p:spPr>
        <p:txBody>
          <a:bodyPr/>
          <a:lstStyle/>
          <a:p>
            <a:pPr eaLnBrk="1" hangingPunct="1"/>
            <a:r>
              <a:rPr lang="ru-RU" altLang="LID4096"/>
              <a:t>Использование взаимодействия</a:t>
            </a:r>
            <a:br>
              <a:rPr lang="ru-RU" altLang="LID4096"/>
            </a:br>
            <a:r>
              <a:rPr lang="ru-RU" altLang="LID4096" i="1"/>
              <a:t>(interaction use)	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9E81609-EC11-47F7-BA97-BE1C3E0BC1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12875"/>
            <a:ext cx="7848600" cy="5256213"/>
          </a:xfrm>
        </p:spPr>
        <p:txBody>
          <a:bodyPr/>
          <a:lstStyle/>
          <a:p>
            <a:pPr eaLnBrk="1" hangingPunct="1"/>
            <a:r>
              <a:rPr lang="ru-RU" altLang="LID4096" sz="2200"/>
              <a:t>— элемент модели, представляющий параметризованную ссылку на некоторое взаимо­действие в контексте другого взаимодействия</a:t>
            </a:r>
          </a:p>
          <a:p>
            <a:pPr eaLnBrk="1" hangingPunct="1"/>
            <a:r>
              <a:rPr lang="ru-RU" altLang="LID4096" sz="2200"/>
              <a:t> Использование взаимодействия изображается в форме фрейма комбинированного фрагмента с оператором </a:t>
            </a:r>
            <a:r>
              <a:rPr lang="ru-RU" altLang="LID4096" sz="2200" b="1"/>
              <a:t>ref</a:t>
            </a:r>
            <a:r>
              <a:rPr lang="ru-RU" altLang="LID4096" sz="2200"/>
              <a:t>, за которым следует полное имя использования взаимодействия</a:t>
            </a:r>
          </a:p>
          <a:p>
            <a:pPr eaLnBrk="1" hangingPunct="1"/>
            <a:r>
              <a:rPr lang="ru-RU" altLang="LID4096" sz="2200"/>
              <a:t>Синтаксис полного имени использования взаимодействия (БНФ):</a:t>
            </a:r>
            <a:endParaRPr lang="ru-RU" altLang="LID4096" sz="2200" i="1"/>
          </a:p>
          <a:p>
            <a:pPr eaLnBrk="1" hangingPunct="1">
              <a:buFontTx/>
              <a:buNone/>
            </a:pPr>
            <a:r>
              <a:rPr lang="ru-RU" altLang="LID4096" sz="2200" i="1"/>
              <a:t>&lt;имя&gt;::=[&lt;имя-атрибута&gt;‘=’] [&lt;использование-кооперации&gt;‘.’] &lt;имя-взаимодействия&gt; [‘(‘ &lt;io-аргумент&gt; [‘,’ &lt;io-аргумент&gt;]* ‘)’] [‘:’ &lt;возвращаемое-значение&gt;,</a:t>
            </a:r>
            <a:endParaRPr lang="ru-RU" altLang="LID4096" sz="2200"/>
          </a:p>
          <a:p>
            <a:pPr eaLnBrk="1" hangingPunct="1"/>
            <a:r>
              <a:rPr lang="ru-RU" altLang="LID4096" sz="2200"/>
              <a:t>где </a:t>
            </a:r>
            <a:r>
              <a:rPr lang="ru-RU" altLang="LID4096" sz="2200" i="1"/>
              <a:t>&lt;io-аргумент&gt; ::= &lt;in-аргумент&gt; |‘out’ &lt;out-аргумент&gt;</a:t>
            </a:r>
            <a:r>
              <a:rPr lang="ru-RU" altLang="LID4096" sz="2200"/>
              <a:t>;</a:t>
            </a:r>
          </a:p>
          <a:p>
            <a:pPr eaLnBrk="1" hangingPunct="1"/>
            <a:r>
              <a:rPr lang="ru-RU" altLang="LID4096" sz="2200"/>
              <a:t>&lt;</a:t>
            </a:r>
            <a:r>
              <a:rPr lang="ru-RU" altLang="LID4096" sz="2200" i="1"/>
              <a:t>имя-атрибута</a:t>
            </a:r>
            <a:r>
              <a:rPr lang="ru-RU" altLang="LID4096" sz="2200"/>
              <a:t>&gt; – атрибут некоторой линии жизни взаимодействия; &lt;</a:t>
            </a:r>
            <a:r>
              <a:rPr lang="ru-RU" altLang="LID4096" sz="2200" i="1"/>
              <a:t>использование-кооперации</a:t>
            </a:r>
            <a:r>
              <a:rPr lang="ru-RU" altLang="LID4096" sz="2200"/>
              <a:t>&gt; является спецификацией использования некоторой кооперации с линиями жизни данного взаимодействия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403BF04-E68A-4A17-ABB0-B89B065C9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использования взаимодействия </a:t>
            </a:r>
          </a:p>
        </p:txBody>
      </p:sp>
      <p:pic>
        <p:nvPicPr>
          <p:cNvPr id="39939" name="Picture 5" descr="Рис_07_11">
            <a:extLst>
              <a:ext uri="{FF2B5EF4-FFF2-40B4-BE49-F238E27FC236}">
                <a16:creationId xmlns:a16="http://schemas.microsoft.com/office/drawing/2014/main" id="{57B11E68-CED9-4019-9EA6-719F5B6665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403350"/>
            <a:ext cx="6840538" cy="519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93899E3-FFD6-4A83-9223-626ADA98E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Декомпозиция части</a:t>
            </a:r>
            <a:r>
              <a:rPr lang="ru-RU" altLang="LID4096" i="1"/>
              <a:t> (</a:t>
            </a:r>
            <a:r>
              <a:rPr lang="en-US" altLang="LID4096" i="1"/>
              <a:t>p</a:t>
            </a:r>
            <a:r>
              <a:rPr lang="ru-RU" altLang="LID4096" i="1"/>
              <a:t>art </a:t>
            </a:r>
            <a:r>
              <a:rPr lang="en-US" altLang="LID4096" i="1"/>
              <a:t>d</a:t>
            </a:r>
            <a:r>
              <a:rPr lang="ru-RU" altLang="LID4096" i="1"/>
              <a:t>ecomposition)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112E4A2-CE90-407D-BF4C-460E46442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- является элементом модели, предназначенным для представления внутренних взаимодействий одной из линий жизни, класс которой имеет собственную композитную структуру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Декомпозиция части обозначается посредством ссылки в заголовке линии жизни на некоторое использование взаимодействия с помощью оператора </a:t>
            </a:r>
            <a:r>
              <a:rPr lang="en-US" altLang="LID4096" b="1"/>
              <a:t>ref</a:t>
            </a:r>
            <a:r>
              <a:rPr lang="ru-RU" altLang="LID4096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Границы символов фреймов глобальных комбинированных фрагментов изображаются выходящими за пределы границ декомпозиции части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Сообщения, которые входят или выходят из декомпозированной линии жизни интерпретируются как действительные шлюзы, которые должны соответствовать формальным шлюзам этой декомпозиции.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9B8AD9C-FA2C-49A2-B03F-FC11294B99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декомпозиция части в форме ссылки в заголовке линии жизни </a:t>
            </a:r>
          </a:p>
        </p:txBody>
      </p:sp>
      <p:pic>
        <p:nvPicPr>
          <p:cNvPr id="41987" name="Picture 4" descr="Рис_07_12">
            <a:extLst>
              <a:ext uri="{FF2B5EF4-FFF2-40B4-BE49-F238E27FC236}">
                <a16:creationId xmlns:a16="http://schemas.microsoft.com/office/drawing/2014/main" id="{3AF50BD9-D05F-4CBA-BAC7-2405F4A46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890713"/>
            <a:ext cx="6192838" cy="47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4C68B40-6B36-45BF-AE9C-798CA1E0A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Линия жизни </a:t>
            </a:r>
            <a:r>
              <a:rPr lang="ru-RU" altLang="LID4096" i="1"/>
              <a:t>(lifeline)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9A52E1E-F2C1-4DF4-8D27-578B4AE09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12875"/>
            <a:ext cx="7848600" cy="5256213"/>
          </a:xfrm>
        </p:spPr>
        <p:txBody>
          <a:bodyPr/>
          <a:lstStyle/>
          <a:p>
            <a:pPr eaLnBrk="1" hangingPunct="1"/>
            <a:r>
              <a:rPr lang="en-US" altLang="LID4096" sz="2200"/>
              <a:t>- </a:t>
            </a:r>
            <a:r>
              <a:rPr lang="ru-RU" altLang="LID4096" sz="2200"/>
              <a:t>представляет одного индивидуального участника взаимодействия или отдельную взаимодействующую сущность</a:t>
            </a:r>
            <a:endParaRPr lang="en-US" altLang="LID4096" sz="2200"/>
          </a:p>
          <a:p>
            <a:pPr eaLnBrk="1" hangingPunct="1"/>
            <a:r>
              <a:rPr lang="ru-RU" altLang="LID4096" sz="2200"/>
              <a:t>Информация, идентифицирующая линию жизни, изображается внутри прямоугольника в следующем формате (БНФ):</a:t>
            </a:r>
            <a:endParaRPr lang="ru-RU" altLang="LID4096" sz="2200" i="1"/>
          </a:p>
          <a:p>
            <a:pPr eaLnBrk="1" hangingPunct="1">
              <a:buFontTx/>
              <a:buNone/>
            </a:pPr>
            <a:r>
              <a:rPr lang="en-US" altLang="LID4096" sz="2200" i="1"/>
              <a:t>	</a:t>
            </a:r>
            <a:r>
              <a:rPr lang="ru-RU" altLang="LID4096" sz="2200" i="1"/>
              <a:t>&lt;идентификатор-линии-жизни&gt;::= ([&lt;имя-связанного-элемента&gt; [‘[‘&lt;селектор&gt;‘ ] ’] ] [: &lt;имя-класса&gt;] [декомпозиция]) | ‘self’,</a:t>
            </a:r>
          </a:p>
          <a:p>
            <a:pPr eaLnBrk="1" hangingPunct="1"/>
            <a:r>
              <a:rPr lang="ru-RU" altLang="LID4096" sz="2200" i="1"/>
              <a:t>где &lt;селектор&gt;::= &lt;выражение&gt;</a:t>
            </a:r>
          </a:p>
          <a:p>
            <a:pPr eaLnBrk="1" hangingPunct="1"/>
            <a:r>
              <a:rPr lang="ru-RU" altLang="LID4096" sz="2200" i="1"/>
              <a:t>&lt;декомпозиция&gt;::=‘</a:t>
            </a:r>
            <a:r>
              <a:rPr lang="ru-RU" altLang="LID4096" sz="2200" b="1" i="1"/>
              <a:t>ref</a:t>
            </a:r>
            <a:r>
              <a:rPr lang="ru-RU" altLang="LID4096" sz="2200" i="1"/>
              <a:t>’ &lt;идентификатор-взаимодействия&gt; [‘</a:t>
            </a:r>
            <a:r>
              <a:rPr lang="ru-RU" altLang="LID4096" sz="2200" b="1" i="1"/>
              <a:t>strict</a:t>
            </a:r>
            <a:r>
              <a:rPr lang="ru-RU" altLang="LID4096" sz="2200" i="1"/>
              <a:t>’]</a:t>
            </a:r>
            <a:r>
              <a:rPr lang="ru-RU" altLang="LID4096" sz="2200"/>
              <a:t>.</a:t>
            </a:r>
          </a:p>
          <a:p>
            <a:pPr eaLnBrk="1" hangingPunct="1"/>
            <a:r>
              <a:rPr lang="ru-RU" altLang="LID4096" sz="2200"/>
              <a:t>Здесь </a:t>
            </a:r>
            <a:r>
              <a:rPr lang="ru-RU" altLang="LID4096" sz="2200" i="1"/>
              <a:t>&lt;имя-класса&gt;</a:t>
            </a:r>
            <a:r>
              <a:rPr lang="ru-RU" altLang="LID4096" sz="2200"/>
              <a:t>является типом, на который ссылается представленный соединяемый элемент. Если именем является ключевое слово </a:t>
            </a:r>
            <a:r>
              <a:rPr lang="ru-RU" altLang="LID4096" sz="2200" b="1"/>
              <a:t>self</a:t>
            </a:r>
            <a:r>
              <a:rPr lang="ru-RU" altLang="LID4096" sz="2200"/>
              <a:t>, то такая линия жизни представляет объект классификатора, который владеет данным взаимодействием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391CB19-CBC5-4588-BC64-D3C92B830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диаграммы последовательности для декомпозиции части </a:t>
            </a:r>
          </a:p>
        </p:txBody>
      </p:sp>
      <p:pic>
        <p:nvPicPr>
          <p:cNvPr id="43011" name="Picture 4" descr="Рис_07_13">
            <a:extLst>
              <a:ext uri="{FF2B5EF4-FFF2-40B4-BE49-F238E27FC236}">
                <a16:creationId xmlns:a16="http://schemas.microsoft.com/office/drawing/2014/main" id="{1EE40B4B-313F-4E67-B056-23DD1025C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88" y="1773238"/>
            <a:ext cx="7904162" cy="427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A8C5B7A2-7EED-4423-A4A8-4C8C9942F0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Инвариант состояния</a:t>
            </a:r>
            <a:r>
              <a:rPr lang="ru-RU" altLang="LID4096" i="1"/>
              <a:t> (</a:t>
            </a:r>
            <a:r>
              <a:rPr lang="en-US" altLang="LID4096" i="1"/>
              <a:t>s</a:t>
            </a:r>
            <a:r>
              <a:rPr lang="ru-RU" altLang="LID4096" i="1"/>
              <a:t>tate </a:t>
            </a:r>
            <a:r>
              <a:rPr lang="en-US" altLang="LID4096" i="1"/>
              <a:t>i</a:t>
            </a:r>
            <a:r>
              <a:rPr lang="ru-RU" altLang="LID4096" i="1"/>
              <a:t>nvariant)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C97843BC-6F3A-4E5D-B57A-FF8795B7A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- является некоторым ограничением времени выполнения, которое должно быть выполнено для отдельных участников взаимодействия</a:t>
            </a:r>
          </a:p>
          <a:p>
            <a:pPr eaLnBrk="1" hangingPunct="1"/>
            <a:r>
              <a:rPr lang="ru-RU" altLang="LID4096"/>
              <a:t>Инвариант состояния изображается в форме символа состояния на линии жизни соответствующего участника взаимодействия</a:t>
            </a:r>
          </a:p>
          <a:p>
            <a:pPr eaLnBrk="1" hangingPunct="1"/>
            <a:r>
              <a:rPr lang="ru-RU" altLang="LID4096"/>
              <a:t>Символ состояния представляет эквивалент ограничения, которое проверяет состояние объекта, представленного данной линией жизни</a:t>
            </a:r>
          </a:p>
          <a:p>
            <a:pPr eaLnBrk="1" hangingPunct="1"/>
            <a:r>
              <a:rPr lang="ru-RU" altLang="LID4096"/>
              <a:t>Это может быть внутреннее состояние поведения объекта соответствующего класса или некоторое внешнее состояние, основанное на представлении “черный ящик” для данной линии жизни.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29CAB11-E49A-4A37-ACDB-9A164751E5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представления инварианта состояния в форме символа состояния </a:t>
            </a:r>
          </a:p>
        </p:txBody>
      </p:sp>
      <p:pic>
        <p:nvPicPr>
          <p:cNvPr id="45059" name="Picture 4" descr="Рис_07_14">
            <a:extLst>
              <a:ext uri="{FF2B5EF4-FFF2-40B4-BE49-F238E27FC236}">
                <a16:creationId xmlns:a16="http://schemas.microsoft.com/office/drawing/2014/main" id="{EC34FE68-2843-47B6-8931-1A63DE6AF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773238"/>
            <a:ext cx="6348412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A233753-E7D1-445B-A205-3DB1AC140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Пример представления инварианта состояния в форме ограничения </a:t>
            </a:r>
          </a:p>
        </p:txBody>
      </p:sp>
      <p:pic>
        <p:nvPicPr>
          <p:cNvPr id="46083" name="Picture 4" descr="Рис_07_15">
            <a:extLst>
              <a:ext uri="{FF2B5EF4-FFF2-40B4-BE49-F238E27FC236}">
                <a16:creationId xmlns:a16="http://schemas.microsoft.com/office/drawing/2014/main" id="{4EA44E5B-125A-4186-82AC-13CC0C4C4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5600"/>
            <a:ext cx="6732587" cy="511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0E7E5816-15B8-4070-8C78-AD0846219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Продолжение </a:t>
            </a:r>
            <a:r>
              <a:rPr lang="ru-RU" altLang="LID4096" i="1"/>
              <a:t>(</a:t>
            </a:r>
            <a:r>
              <a:rPr lang="en-US" altLang="LID4096" i="1"/>
              <a:t>c</a:t>
            </a:r>
            <a:r>
              <a:rPr lang="ru-RU" altLang="LID4096" i="1"/>
              <a:t>ontinuation)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10B7FD8-EA95-47F5-9552-6EE2355765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- представляет собой некоторую метку, которая позволяет разбивать операнды комбинированного фрагмента Альтернативы на две и более части и комбинировать их траектории в различных фреймах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Метки продолжения интуитивно представляют промежуточные точки в потоке управления комбинированного фрагмента Альтернативы и могут находиться в начале или конце этого фрагмента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Продолжение имеет смысл только в контексте комбинированного фрагмента Альтернативы и слабого следования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Продолжение изображается символом состояния, но этот символ, в отличие от инварианта состояния, может покрывать более чем одну линию жизни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E36E4CCF-2FAD-423C-A097-BFB6EE86B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Временное ограничение </a:t>
            </a:r>
            <a:r>
              <a:rPr lang="ru-RU" altLang="LID4096" i="1"/>
              <a:t>(</a:t>
            </a:r>
            <a:r>
              <a:rPr lang="en-US" altLang="LID4096" i="1"/>
              <a:t>time constraint</a:t>
            </a:r>
            <a:r>
              <a:rPr lang="ru-RU" altLang="LID4096" i="1"/>
              <a:t>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EE8726EB-B8F2-46BF-AC28-FBC7DF21A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790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- представляет собой специальное ограничение, записанное в форме временного интервала. </a:t>
            </a:r>
          </a:p>
        </p:txBody>
      </p:sp>
      <p:pic>
        <p:nvPicPr>
          <p:cNvPr id="48132" name="Picture 4" descr="Рис_07_19">
            <a:extLst>
              <a:ext uri="{FF2B5EF4-FFF2-40B4-BE49-F238E27FC236}">
                <a16:creationId xmlns:a16="http://schemas.microsoft.com/office/drawing/2014/main" id="{BF84A0F2-FCE8-40A0-A89E-44C45AF0F2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603500"/>
            <a:ext cx="6337300" cy="38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F0ECBD7-6931-41CE-AF00-1C56DD9E7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Продолжительность</a:t>
            </a:r>
            <a:r>
              <a:rPr lang="ru-RU" altLang="LID4096" i="1"/>
              <a:t> (duration)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0D5ECEF-4E52-41F4-B50B-56171F7715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- специфицирует временное расстояние между двумя временными выражениями, которые соответствуют двум моментам времени</a:t>
            </a:r>
          </a:p>
          <a:p>
            <a:pPr eaLnBrk="1" hangingPunct="1"/>
            <a:r>
              <a:rPr lang="ru-RU" altLang="LID4096" i="1"/>
              <a:t>Интервал продолжительности (</a:t>
            </a:r>
            <a:r>
              <a:rPr lang="en-US" altLang="LID4096" i="1"/>
              <a:t>d</a:t>
            </a:r>
            <a:r>
              <a:rPr lang="ru-RU" altLang="LID4096" i="1"/>
              <a:t>uration </a:t>
            </a:r>
            <a:r>
              <a:rPr lang="en-US" altLang="LID4096" i="1"/>
              <a:t>i</a:t>
            </a:r>
            <a:r>
              <a:rPr lang="ru-RU" altLang="LID4096" i="1"/>
              <a:t>nterval)</a:t>
            </a:r>
            <a:r>
              <a:rPr lang="ru-RU" altLang="LID4096"/>
              <a:t> определяет диапазон между двумя продолжительностями</a:t>
            </a:r>
          </a:p>
          <a:p>
            <a:pPr eaLnBrk="1" hangingPunct="1"/>
            <a:r>
              <a:rPr lang="ru-RU" altLang="LID4096" i="1"/>
              <a:t>Действие наблюдения продолжительности (</a:t>
            </a:r>
            <a:r>
              <a:rPr lang="en-US" altLang="LID4096" i="1"/>
              <a:t>d</a:t>
            </a:r>
            <a:r>
              <a:rPr lang="ru-RU" altLang="LID4096" i="1"/>
              <a:t>uration </a:t>
            </a:r>
            <a:r>
              <a:rPr lang="en-US" altLang="LID4096" i="1"/>
              <a:t>o</a:t>
            </a:r>
            <a:r>
              <a:rPr lang="ru-RU" altLang="LID4096" i="1"/>
              <a:t>bservation </a:t>
            </a:r>
            <a:r>
              <a:rPr lang="en-US" altLang="LID4096" i="1"/>
              <a:t>a</a:t>
            </a:r>
            <a:r>
              <a:rPr lang="ru-RU" altLang="LID4096" i="1"/>
              <a:t>ction) </a:t>
            </a:r>
            <a:r>
              <a:rPr lang="ru-RU" altLang="LID4096"/>
              <a:t>определяется как действие, которое наблюдает продолжительность во времени и записывает это значение в некоторую структурную характеристику</a:t>
            </a:r>
          </a:p>
          <a:p>
            <a:pPr eaLnBrk="1" hangingPunct="1"/>
            <a:r>
              <a:rPr lang="ru-RU" altLang="LID4096"/>
              <a:t>Формальный синтаксис действие наблюдения продолжительности (БНФ):</a:t>
            </a:r>
            <a:endParaRPr lang="ru-RU" altLang="LID4096" i="1"/>
          </a:p>
          <a:p>
            <a:pPr eaLnBrk="1" hangingPunct="1">
              <a:buFontTx/>
              <a:buNone/>
            </a:pPr>
            <a:r>
              <a:rPr lang="ru-RU" altLang="LID4096" i="1"/>
              <a:t>	&lt;действие-наблюдение-продолжительности&gt;::= &lt;имя-атрибута&gt;‘=duration’</a:t>
            </a:r>
            <a:r>
              <a:rPr lang="ru-RU" altLang="LID4096"/>
              <a:t>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26C2AE2E-0E59-4201-A0EA-8C8E2EB8D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Ограничение на продолжительность</a:t>
            </a:r>
            <a:br>
              <a:rPr lang="ru-RU" altLang="LID4096"/>
            </a:br>
            <a:r>
              <a:rPr lang="ru-RU" altLang="LID4096" i="1"/>
              <a:t>(</a:t>
            </a:r>
            <a:r>
              <a:rPr lang="en-US" altLang="LID4096" i="1"/>
              <a:t>d</a:t>
            </a:r>
            <a:r>
              <a:rPr lang="ru-RU" altLang="LID4096" i="1"/>
              <a:t>uration </a:t>
            </a:r>
            <a:r>
              <a:rPr lang="en-US" altLang="LID4096" i="1"/>
              <a:t>c</a:t>
            </a:r>
            <a:r>
              <a:rPr lang="ru-RU" altLang="LID4096" i="1"/>
              <a:t>onstraint)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DA0A034-4166-4B97-BD02-16CB3ACA4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7905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/>
              <a:t>- определяет ограничение, которое ссылается на некоторый интервал продолжительности</a:t>
            </a:r>
          </a:p>
        </p:txBody>
      </p:sp>
      <p:pic>
        <p:nvPicPr>
          <p:cNvPr id="50180" name="Picture 4" descr="Рис_07_21">
            <a:extLst>
              <a:ext uri="{FF2B5EF4-FFF2-40B4-BE49-F238E27FC236}">
                <a16:creationId xmlns:a16="http://schemas.microsoft.com/office/drawing/2014/main" id="{24719748-45EC-46EE-9C8B-33DADA6C2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2349500"/>
            <a:ext cx="5688012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B0C44002-B3FB-47EE-9C5E-895E2E70A0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Самостоятельное задание №5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1B917B6-3CBB-43DB-B9CF-FE214B7EB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485900"/>
            <a:ext cx="7578725" cy="5256213"/>
          </a:xfrm>
        </p:spPr>
        <p:txBody>
          <a:bodyPr/>
          <a:lstStyle/>
          <a:p>
            <a:pPr eaLnBrk="1" hangingPunct="1"/>
            <a:r>
              <a:rPr lang="ru-RU" altLang="LID4096"/>
              <a:t>Выполнить текущее тестирование: вопросы 21-23</a:t>
            </a:r>
          </a:p>
          <a:p>
            <a:pPr eaLnBrk="1" hangingPunct="1"/>
            <a:r>
              <a:rPr lang="ru-RU" altLang="LID4096"/>
              <a:t>Разработать диаграмму последовательности для представления полной функциональности </a:t>
            </a:r>
            <a:r>
              <a:rPr lang="en-US" altLang="LID4096"/>
              <a:t>ATM</a:t>
            </a:r>
            <a:endParaRPr lang="ru-RU" altLang="LID4096"/>
          </a:p>
          <a:p>
            <a:pPr lvl="1" eaLnBrk="1" hangingPunct="1"/>
            <a:r>
              <a:rPr lang="ru-RU" altLang="LID4096"/>
              <a:t>Изобразить линии жизни соответствующих классов</a:t>
            </a:r>
          </a:p>
          <a:p>
            <a:pPr lvl="1" eaLnBrk="1" hangingPunct="1"/>
            <a:r>
              <a:rPr lang="ru-RU" altLang="LID4096"/>
              <a:t>Изобразить необходимые комбинированные фрагменты</a:t>
            </a:r>
          </a:p>
          <a:p>
            <a:pPr lvl="1" eaLnBrk="1" hangingPunct="1"/>
            <a:r>
              <a:rPr lang="ru-RU" altLang="LID4096"/>
              <a:t>Изобразить необходимые сообщения между линиями жизни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054A1C8-F830-49A1-9C51-7FC4827BF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Нотация линии жизни</a:t>
            </a:r>
          </a:p>
        </p:txBody>
      </p:sp>
      <p:pic>
        <p:nvPicPr>
          <p:cNvPr id="7171" name="Picture 4" descr="Рис_07_1">
            <a:extLst>
              <a:ext uri="{FF2B5EF4-FFF2-40B4-BE49-F238E27FC236}">
                <a16:creationId xmlns:a16="http://schemas.microsoft.com/office/drawing/2014/main" id="{DA481EF2-B42D-4857-8FDD-794B61B61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1811338"/>
            <a:ext cx="78486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58369A8-D1E3-4655-BC90-3C35605C42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Спецификация выполнения </a:t>
            </a:r>
            <a:r>
              <a:rPr lang="ru-RU" altLang="LID4096" i="1"/>
              <a:t>(</a:t>
            </a:r>
            <a:r>
              <a:rPr lang="en-US" altLang="LID4096" i="1"/>
              <a:t>e</a:t>
            </a:r>
            <a:r>
              <a:rPr lang="ru-RU" altLang="LID4096" i="1"/>
              <a:t>xecution </a:t>
            </a:r>
            <a:r>
              <a:rPr lang="en-US" altLang="LID4096" i="1"/>
              <a:t>s</a:t>
            </a:r>
            <a:r>
              <a:rPr lang="ru-RU" altLang="LID4096" i="1"/>
              <a:t>pecification)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800C5DC-6C95-4735-B8AE-E747FC7E4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863600"/>
          </a:xfrm>
        </p:spPr>
        <p:txBody>
          <a:bodyPr/>
          <a:lstStyle/>
          <a:p>
            <a:pPr eaLnBrk="1" hangingPunct="1"/>
            <a:r>
              <a:rPr lang="ru-RU" altLang="LID4096"/>
              <a:t>- предназначена для моделирования состояния активности линии жизни в описываемом взаимодействии. </a:t>
            </a:r>
          </a:p>
        </p:txBody>
      </p:sp>
      <p:pic>
        <p:nvPicPr>
          <p:cNvPr id="8196" name="Picture 4" descr="Рис_07_2">
            <a:extLst>
              <a:ext uri="{FF2B5EF4-FFF2-40B4-BE49-F238E27FC236}">
                <a16:creationId xmlns:a16="http://schemas.microsoft.com/office/drawing/2014/main" id="{E788CD99-60DA-4C92-A51E-C077F5C4D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784475"/>
            <a:ext cx="7416800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F1A8332-7D5C-4713-9AE1-A26BE7452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Сообщение </a:t>
            </a:r>
            <a:r>
              <a:rPr lang="ru-RU" altLang="LID4096" i="1"/>
              <a:t>(</a:t>
            </a:r>
            <a:r>
              <a:rPr lang="en-US" altLang="LID4096" i="1"/>
              <a:t>message</a:t>
            </a:r>
            <a:r>
              <a:rPr lang="ru-RU" altLang="LID4096" i="1"/>
              <a:t>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30DB541-7407-4E2A-A696-85C774523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450" y="1484313"/>
            <a:ext cx="7848600" cy="4681537"/>
          </a:xfrm>
        </p:spPr>
        <p:txBody>
          <a:bodyPr/>
          <a:lstStyle/>
          <a:p>
            <a:pPr marL="457200" indent="-457200" eaLnBrk="1" hangingPunct="1"/>
            <a:r>
              <a:rPr lang="ru-RU" altLang="LID4096"/>
              <a:t>– элемент модели, предназначенный для представления отдельной коммуникации между линиями жизни некоторого взаимодействия</a:t>
            </a:r>
          </a:p>
          <a:p>
            <a:pPr marL="457200" indent="-457200" eaLnBrk="1" hangingPunct="1"/>
            <a:r>
              <a:rPr lang="ru-RU" altLang="LID4096"/>
              <a:t>Имя сообщения имеет следующий синтаксис:</a:t>
            </a:r>
            <a:endParaRPr lang="ru-RU" altLang="LID4096" i="1"/>
          </a:p>
          <a:p>
            <a:pPr marL="457200" indent="-457200" eaLnBrk="1" hangingPunct="1">
              <a:buFontTx/>
              <a:buNone/>
            </a:pPr>
            <a:r>
              <a:rPr lang="ru-RU" altLang="LID4096" i="1"/>
              <a:t>	&lt;идентификатор-сообщения&gt;::= ([&lt;атрибут&gt;‘=’] &lt;имя-операции-или-сигнала&gt; [‘(‘ [&lt;аргумент&gt; [‘,’&lt;аргумент&gt;]* ‘)’] [‘:’ &lt;возвращаемое-значение&gt;])|‘*’</a:t>
            </a:r>
            <a:r>
              <a:rPr lang="ru-RU" altLang="LID4096"/>
              <a:t>,</a:t>
            </a:r>
            <a:endParaRPr lang="ru-RU" altLang="LID4096" i="1"/>
          </a:p>
          <a:p>
            <a:pPr marL="457200" indent="-457200" eaLnBrk="1" hangingPunct="1"/>
            <a:r>
              <a:rPr lang="ru-RU" altLang="LID4096" i="1"/>
              <a:t>где &lt;аргумент&gt; ::= (&lt;[имя-параметра&gt;‘=’] &lt;значение-аргумента&gt;) | (&lt;атрибут&gt; ‘=’ &lt;имя-out-параметра&gt; [‘:’ &lt;значение-аргумента&gt;]|‘ -’</a:t>
            </a:r>
            <a:r>
              <a:rPr lang="ru-RU" altLang="LID4096"/>
              <a:t> </a:t>
            </a:r>
          </a:p>
          <a:p>
            <a:pPr marL="457200" indent="-457200" eaLnBrk="1" hangingPunct="1"/>
            <a:endParaRPr lang="ru-RU" altLang="LID4096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7704B23-BA8F-4C1B-898E-F6DBD9BF48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Сорт сообщения </a:t>
            </a:r>
            <a:r>
              <a:rPr lang="ru-RU" altLang="LID4096" i="1"/>
              <a:t>(</a:t>
            </a:r>
            <a:r>
              <a:rPr lang="en-US" altLang="LID4096" i="1"/>
              <a:t>m</a:t>
            </a:r>
            <a:r>
              <a:rPr lang="ru-RU" altLang="LID4096" i="1"/>
              <a:t>essage </a:t>
            </a:r>
            <a:r>
              <a:rPr lang="en-US" altLang="LID4096" i="1"/>
              <a:t>s</a:t>
            </a:r>
            <a:r>
              <a:rPr lang="ru-RU" altLang="LID4096" i="1"/>
              <a:t>ort)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28EB9DC-DCD1-4344-A409-316EA9FF6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– представляет собой тип перечисления, который идентифицирует характер коммуникации, которая лежит в основе генерации данного сообщения</a:t>
            </a:r>
          </a:p>
          <a:p>
            <a:pPr eaLnBrk="1" hangingPunct="1"/>
            <a:r>
              <a:rPr lang="ru-RU" altLang="LID4096" i="1"/>
              <a:t>synchCall</a:t>
            </a:r>
            <a:r>
              <a:rPr lang="ru-RU" altLang="LID4096"/>
              <a:t>’ – </a:t>
            </a:r>
            <a:r>
              <a:rPr lang="ru-RU" altLang="LID4096" i="1"/>
              <a:t>синхронное</a:t>
            </a:r>
            <a:r>
              <a:rPr lang="ru-RU" altLang="LID4096"/>
              <a:t> сообщение, которое соответствует синхронному вызову операции</a:t>
            </a:r>
          </a:p>
          <a:p>
            <a:pPr eaLnBrk="1" hangingPunct="1"/>
            <a:r>
              <a:rPr lang="ru-RU" altLang="LID4096"/>
              <a:t>Синхронные сообщения обычно представляют вызовы методов и изображаются сплошной линией с закрашенной стрелкой</a:t>
            </a:r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70E53A24-86A6-4C03-BDD5-C71030A89C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79838" y="59499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DD37B1F-E78B-4115-937D-19244E3E5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LID4096"/>
              <a:t>Сорт сообщения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F00294B-4B0C-41E8-910B-0E169E94A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60475" y="1485900"/>
            <a:ext cx="7848600" cy="4319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LID4096" i="1"/>
              <a:t>asynchCall</a:t>
            </a:r>
            <a:r>
              <a:rPr lang="ru-RU" altLang="LID4096"/>
              <a:t>’ – </a:t>
            </a:r>
            <a:r>
              <a:rPr lang="ru-RU" altLang="LID4096" i="1"/>
              <a:t>асинхронное</a:t>
            </a:r>
            <a:r>
              <a:rPr lang="ru-RU" altLang="LID4096"/>
              <a:t> сообщение, которое соответствует асинхронному вызову операции, изображаются сплошной линией с открытой стрелкой в форме буквы “</a:t>
            </a:r>
            <a:r>
              <a:rPr lang="en-US" altLang="LID4096"/>
              <a:t>V</a:t>
            </a:r>
            <a:r>
              <a:rPr lang="ru-RU" altLang="LID4096"/>
              <a:t>”.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 i="1"/>
              <a:t>asynchSignal</a:t>
            </a:r>
            <a:r>
              <a:rPr lang="ru-RU" altLang="LID4096"/>
              <a:t>’ – </a:t>
            </a:r>
            <a:r>
              <a:rPr lang="ru-RU" altLang="LID4096" i="1"/>
              <a:t>асинхронный</a:t>
            </a:r>
            <a:r>
              <a:rPr lang="ru-RU" altLang="LID4096"/>
              <a:t> сигнал, которое соответствует некоторому асинхронному действию, изображаются сплошной линией с открытой стрелкой в форме буквы.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 i="1"/>
              <a:t>ответное</a:t>
            </a:r>
            <a:r>
              <a:rPr lang="ru-RU" altLang="LID4096"/>
              <a:t> (reply) от вызова метода, изображается пунктирной линией с открытой стрелкой в форме буквы “</a:t>
            </a:r>
            <a:r>
              <a:rPr lang="en-US" altLang="LID4096"/>
              <a:t>V</a:t>
            </a:r>
            <a:r>
              <a:rPr lang="ru-RU" altLang="LID4096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ru-RU" altLang="LID4096"/>
              <a:t>Сообщение </a:t>
            </a:r>
            <a:r>
              <a:rPr lang="ru-RU" altLang="LID4096" i="1"/>
              <a:t>создания</a:t>
            </a:r>
            <a:r>
              <a:rPr lang="ru-RU" altLang="LID4096"/>
              <a:t> </a:t>
            </a:r>
            <a:r>
              <a:rPr lang="ru-RU" altLang="LID4096" i="1"/>
              <a:t>объекта </a:t>
            </a:r>
            <a:r>
              <a:rPr lang="ru-RU" altLang="LID4096"/>
              <a:t>(</a:t>
            </a:r>
            <a:r>
              <a:rPr lang="en-US" altLang="LID4096"/>
              <a:t>o</a:t>
            </a:r>
            <a:r>
              <a:rPr lang="ru-RU" altLang="LID4096"/>
              <a:t>bject creation) также изображается пунктирной линией с открытой стрелкой в форме буквы “</a:t>
            </a:r>
            <a:r>
              <a:rPr lang="en-US" altLang="LID4096"/>
              <a:t>V</a:t>
            </a:r>
            <a:r>
              <a:rPr lang="ru-RU" altLang="LID4096"/>
              <a:t>”</a:t>
            </a:r>
          </a:p>
        </p:txBody>
      </p:sp>
      <p:sp>
        <p:nvSpPr>
          <p:cNvPr id="11268" name="Line 4">
            <a:extLst>
              <a:ext uri="{FF2B5EF4-FFF2-40B4-BE49-F238E27FC236}">
                <a16:creationId xmlns:a16="http://schemas.microsoft.com/office/drawing/2014/main" id="{99C29527-A43B-47C4-BB01-F1AB057EB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8175" y="573405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81C3176B-4F3F-47C1-BFC6-E40149547C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57340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LID4096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ML2_УчебныйКурс">
  <a:themeElements>
    <a:clrScheme name="UML2_УчебныйКурс 13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2561A7"/>
      </a:hlink>
      <a:folHlink>
        <a:srgbClr val="FBCC30"/>
      </a:folHlink>
    </a:clrScheme>
    <a:fontScheme name="UML2_УчебныйКур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50000"/>
          </a:lnSpc>
          <a:spcBef>
            <a:spcPct val="50000"/>
          </a:spcBef>
          <a:spcAft>
            <a:spcPct val="50000"/>
          </a:spcAft>
          <a:buClrTx/>
          <a:buSzTx/>
          <a:buFontTx/>
          <a:buNone/>
          <a:tabLst/>
          <a:defRPr kumimoji="0" lang="ru-RU" sz="4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ML2_УчебныйКур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L2_УчебныйКур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L2_УчебныйКурс 13">
        <a:dk1>
          <a:srgbClr val="000000"/>
        </a:dk1>
        <a:lt1>
          <a:srgbClr val="FF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2561A7"/>
        </a:hlink>
        <a:folHlink>
          <a:srgbClr val="FBCC3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UML2_УчебныйКурс</Template>
  <TotalTime>555</TotalTime>
  <Words>2636</Words>
  <Application>Microsoft Office PowerPoint</Application>
  <PresentationFormat>Экран (4:3)</PresentationFormat>
  <Paragraphs>191</Paragraphs>
  <Slides>48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4" baseType="lpstr">
      <vt:lpstr>Arial Narrow</vt:lpstr>
      <vt:lpstr>Arial</vt:lpstr>
      <vt:lpstr>Monotype Sorts</vt:lpstr>
      <vt:lpstr>Wingdings</vt:lpstr>
      <vt:lpstr>Times New Roman</vt:lpstr>
      <vt:lpstr>UML2_УчебныйКурс</vt:lpstr>
      <vt:lpstr>  Лекция 5  Диаграмма последовательности  языка UML  </vt:lpstr>
      <vt:lpstr>Диаграмма последовательности (sequence diagram)</vt:lpstr>
      <vt:lpstr>Графическая нотация представления взаимодействия</vt:lpstr>
      <vt:lpstr>Линия жизни (lifeline)</vt:lpstr>
      <vt:lpstr>Нотация линии жизни</vt:lpstr>
      <vt:lpstr>Спецификация выполнения (execution specification)</vt:lpstr>
      <vt:lpstr>Сообщение (message)</vt:lpstr>
      <vt:lpstr>Сорт сообщения (message sort)</vt:lpstr>
      <vt:lpstr>Сорт сообщения</vt:lpstr>
      <vt:lpstr>Вид сообщения (message kind)</vt:lpstr>
      <vt:lpstr>Вид сообщения</vt:lpstr>
      <vt:lpstr>Сигнал (signal)</vt:lpstr>
      <vt:lpstr>Комбинированный фрагмент (combined fragment)</vt:lpstr>
      <vt:lpstr>Графическое изображение комбинированного фрагмента </vt:lpstr>
      <vt:lpstr>Оператор взаимодействия (interaction operator)</vt:lpstr>
      <vt:lpstr>1. Альтернативы (alt) </vt:lpstr>
      <vt:lpstr>Пример комбинированного фрагмента Альтернативы </vt:lpstr>
      <vt:lpstr>2. Утверждение (assert) </vt:lpstr>
      <vt:lpstr>3. Завершение (break) </vt:lpstr>
      <vt:lpstr>Пример комбинированного фрагмента Завершение </vt:lpstr>
      <vt:lpstr>4. Критический регион (critical) </vt:lpstr>
      <vt:lpstr>Пример комбинированного фрагмента Критический регион </vt:lpstr>
      <vt:lpstr>5. Рассмотрение(consider)</vt:lpstr>
      <vt:lpstr>6. Игнорирование (ignore) </vt:lpstr>
      <vt:lpstr>Примеры Рассмотрение и Игнорирование</vt:lpstr>
      <vt:lpstr>Пример комбинированного фрагмента Игнорирование </vt:lpstr>
      <vt:lpstr>7. Цикл (loop) </vt:lpstr>
      <vt:lpstr>Семантика цикла</vt:lpstr>
      <vt:lpstr>Пример комбинированного фрагмента Цикл </vt:lpstr>
      <vt:lpstr>8. Отрицание (neg) </vt:lpstr>
      <vt:lpstr>Пример комбинированного фрагмента Отрицание </vt:lpstr>
      <vt:lpstr>9. Необязательный (opt) </vt:lpstr>
      <vt:lpstr>10. Параллельный (par) </vt:lpstr>
      <vt:lpstr>11. Слабое следование (seq) </vt:lpstr>
      <vt:lpstr>12. Строгое следование (strict) </vt:lpstr>
      <vt:lpstr>Использование взаимодействия (interaction use) </vt:lpstr>
      <vt:lpstr>Пример использования взаимодействия </vt:lpstr>
      <vt:lpstr>Декомпозиция части (part decomposition)</vt:lpstr>
      <vt:lpstr>Пример декомпозиция части в форме ссылки в заголовке линии жизни </vt:lpstr>
      <vt:lpstr>Пример диаграммы последовательности для декомпозиции части </vt:lpstr>
      <vt:lpstr>Инвариант состояния (state invariant)</vt:lpstr>
      <vt:lpstr>Пример представления инварианта состояния в форме символа состояния </vt:lpstr>
      <vt:lpstr>Пример представления инварианта состояния в форме ограничения </vt:lpstr>
      <vt:lpstr>Продолжение (continuation)</vt:lpstr>
      <vt:lpstr>Временное ограничение (time constraint)</vt:lpstr>
      <vt:lpstr>Продолжительность (duration)</vt:lpstr>
      <vt:lpstr>Ограничение на продолжительность (duration constraint)</vt:lpstr>
      <vt:lpstr>Самостоятельное задание №5</vt:lpstr>
    </vt:vector>
  </TitlesOfParts>
  <Company>Inter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Нотация и семантика языка UML 2.0</dc:title>
  <dc:subject>UML2</dc:subject>
  <dc:creator>Alex</dc:creator>
  <cp:lastModifiedBy>Владислав Карюкин</cp:lastModifiedBy>
  <cp:revision>58</cp:revision>
  <dcterms:created xsi:type="dcterms:W3CDTF">2007-02-22T16:19:18Z</dcterms:created>
  <dcterms:modified xsi:type="dcterms:W3CDTF">2024-10-30T11:44:04Z</dcterms:modified>
</cp:coreProperties>
</file>